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s/slide9.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13.xml" ContentType="application/vnd.openxmlformats-officedocument.presentationml.slide+xml"/>
  <Override PartName="/ppt/slides/slide15.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14.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16.xml" ContentType="application/vnd.openxmlformats-officedocument.presentationml.slide+xml"/>
  <Override PartName="/ppt/slides/slide19.xml" ContentType="application/vnd.openxmlformats-officedocument.presentationml.slide+xml"/>
  <Override PartName="/ppt/slides/slide17.xml" ContentType="application/vnd.openxmlformats-officedocument.presentationml.slide+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notesSlides/notesSlide2.xml" ContentType="application/vnd.openxmlformats-officedocument.presentationml.notesSlide+xml"/>
  <Override PartName="/ppt/slideLayouts/slideLayout12.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slideLayouts/slideLayout6.xml" ContentType="application/vnd.openxmlformats-officedocument.presentationml.slideLayout+xml"/>
  <Override PartName="/ppt/slideLayouts/slideLayout4.xml" ContentType="application/vnd.openxmlformats-officedocument.presentationml.slideLayout+xml"/>
  <Override PartName="/ppt/slideLayouts/slideLayout1.xml" ContentType="application/vnd.openxmlformats-officedocument.presentationml.slideLayout+xml"/>
  <Override PartName="/ppt/slideLayouts/slideLayout5.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1.xml" ContentType="application/vnd.openxmlformats-officedocument.theme+xml"/>
  <Override PartName="/ppt/commentAuthors.xml" ContentType="application/vnd.openxmlformats-officedocument.presentationml.commentAuthors+xml"/>
  <Override PartName="/ppt/theme/theme3.xml" ContentType="application/vnd.openxmlformats-officedocument.theme+xml"/>
  <Override PartName="/ppt/notesMasters/notesMaster1.xml" ContentType="application/vnd.openxmlformats-officedocument.presentationml.notesMaster+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2"/>
  </p:sldMasterIdLst>
  <p:notesMasterIdLst>
    <p:notesMasterId r:id="rId25"/>
  </p:notesMasterIdLst>
  <p:sldIdLst>
    <p:sldId id="347" r:id="rId3"/>
    <p:sldId id="356" r:id="rId4"/>
    <p:sldId id="363" r:id="rId5"/>
    <p:sldId id="407" r:id="rId6"/>
    <p:sldId id="367" r:id="rId7"/>
    <p:sldId id="408" r:id="rId8"/>
    <p:sldId id="409" r:id="rId9"/>
    <p:sldId id="410" r:id="rId10"/>
    <p:sldId id="411" r:id="rId11"/>
    <p:sldId id="412" r:id="rId12"/>
    <p:sldId id="416" r:id="rId13"/>
    <p:sldId id="417" r:id="rId14"/>
    <p:sldId id="372" r:id="rId15"/>
    <p:sldId id="413" r:id="rId16"/>
    <p:sldId id="414" r:id="rId17"/>
    <p:sldId id="415" r:id="rId18"/>
    <p:sldId id="418" r:id="rId19"/>
    <p:sldId id="419" r:id="rId20"/>
    <p:sldId id="420" r:id="rId21"/>
    <p:sldId id="421" r:id="rId22"/>
    <p:sldId id="422" r:id="rId23"/>
    <p:sldId id="398" r:id="rId2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 xmlns:p15="http://schemas.microsoft.com/office/powerpoint/2012/main">
        <p15:guide id="1" orient="horz" pos="4320" userDrawn="1">
          <p15:clr>
            <a:srgbClr val="A4A3A4"/>
          </p15:clr>
        </p15:guide>
        <p15:guide id="2" pos="76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BH" initials="K" lastIdx="9" clrIdx="0"/>
  <p:cmAuthor id="1" name="Chris Murphy (Offsite Contractor)" initials="CM(C" lastIdx="7" clrIdx="1">
    <p:extLst>
      <p:ext uri="{19B8F6BF-5375-455C-9EA6-DF929625EA0E}">
        <p15:presenceInfo xmlns="" xmlns:p15="http://schemas.microsoft.com/office/powerpoint/2012/main" userId="S-1-5-21-2013470684-2388533129-2312767879-2614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966"/>
    <a:srgbClr val="F3F3F3"/>
    <a:srgbClr val="3F3F3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16" autoAdjust="0"/>
    <p:restoredTop sz="94660"/>
  </p:normalViewPr>
  <p:slideViewPr>
    <p:cSldViewPr snapToGrid="0" showGuides="1">
      <p:cViewPr>
        <p:scale>
          <a:sx n="50" d="100"/>
          <a:sy n="50" d="100"/>
        </p:scale>
        <p:origin x="-792" y="-378"/>
      </p:cViewPr>
      <p:guideLst>
        <p:guide orient="horz" pos="4320"/>
        <p:guide pos="76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commentAuthors" Target="commentAuthors.xml"/><Relationship Id="rId3" Type="http://schemas.openxmlformats.org/officeDocument/2006/relationships/slide" Target="slides/slide1.xml"/><Relationship Id="rId21" Type="http://schemas.openxmlformats.org/officeDocument/2006/relationships/slide" Target="slides/slide19.xml"/><Relationship Id="rId47" Type="http://schemas.openxmlformats.org/officeDocument/2006/relationships/customXml" Target="../customXml/item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46" Type="http://schemas.openxmlformats.org/officeDocument/2006/relationships/customXml" Target="../customXml/item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45"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 Id="rId48" Type="http://schemas.openxmlformats.org/officeDocument/2006/relationships/customXml" Target="../customXml/item3.xml"/><Relationship Id="rId8" Type="http://schemas.openxmlformats.org/officeDocument/2006/relationships/slide" Target="slides/slide6.xml"/></Relationships>
</file>

<file path=ppt/media/image1.jpg>
</file>

<file path=ppt/media/image10.png>
</file>

<file path=ppt/media/image11.png>
</file>

<file path=ppt/media/image12.png>
</file>

<file path=ppt/media/image13.jpeg>
</file>

<file path=ppt/media/image14.jpeg>
</file>

<file path=ppt/media/image15.jpeg>
</file>

<file path=ppt/media/image16.jpeg>
</file>

<file path=ppt/media/image17.jpeg>
</file>

<file path=ppt/media/image18.jpeg>
</file>

<file path=ppt/media/image19.png>
</file>

<file path=ppt/media/image2.png>
</file>

<file path=ppt/media/image20.png>
</file>

<file path=ppt/media/image21.jpeg>
</file>

<file path=ppt/media/image22.jpeg>
</file>

<file path=ppt/media/image23.jpeg>
</file>

<file path=ppt/media/image24.png>
</file>

<file path=ppt/media/image25.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0" name="Shape 40"/>
          <p:cNvSpPr>
            <a:spLocks noGrp="1" noRot="1" noChangeAspect="1"/>
          </p:cNvSpPr>
          <p:nvPr>
            <p:ph type="sldImg"/>
          </p:nvPr>
        </p:nvSpPr>
        <p:spPr>
          <a:xfrm>
            <a:off x="1143000" y="685800"/>
            <a:ext cx="4572000" cy="3429000"/>
          </a:xfrm>
          <a:prstGeom prst="rect">
            <a:avLst/>
          </a:prstGeom>
        </p:spPr>
        <p:txBody>
          <a:bodyPr/>
          <a:lstStyle/>
          <a:p>
            <a:endParaRPr/>
          </a:p>
        </p:txBody>
      </p:sp>
      <p:sp>
        <p:nvSpPr>
          <p:cNvPr id="41" name="Shape 41"/>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057449471"/>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632865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p4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9" name="Google Shape;589;p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610918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1679575" y="914401"/>
            <a:ext cx="7864474" cy="3200398"/>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64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63" name="Shape 63"/>
          <p:cNvSpPr>
            <a:spLocks noGrp="1"/>
          </p:cNvSpPr>
          <p:nvPr>
            <p:ph type="pic" idx="2"/>
          </p:nvPr>
        </p:nvSpPr>
        <p:spPr>
          <a:xfrm>
            <a:off x="10366375" y="1974850"/>
            <a:ext cx="12344398" cy="9747248"/>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64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56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48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body" idx="1"/>
          </p:nvPr>
        </p:nvSpPr>
        <p:spPr>
          <a:xfrm>
            <a:off x="1679575" y="4114800"/>
            <a:ext cx="7864474" cy="76231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32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24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5" name="Shape 65"/>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6" name="Shape 66"/>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181000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70" name="Shape 70"/>
          <p:cNvSpPr txBox="1">
            <a:spLocks noGrp="1"/>
          </p:cNvSpPr>
          <p:nvPr>
            <p:ph type="body" idx="1"/>
          </p:nvPr>
        </p:nvSpPr>
        <p:spPr>
          <a:xfrm rot="5400000">
            <a:off x="7840662" y="-2513009"/>
            <a:ext cx="8702676" cy="21031198"/>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4073433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rot="5400000">
            <a:off x="14266862" y="3913189"/>
            <a:ext cx="11623676" cy="5257798"/>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76" name="Shape 76"/>
          <p:cNvSpPr txBox="1">
            <a:spLocks noGrp="1"/>
          </p:cNvSpPr>
          <p:nvPr>
            <p:ph type="body" idx="1"/>
          </p:nvPr>
        </p:nvSpPr>
        <p:spPr>
          <a:xfrm rot="5400000">
            <a:off x="3598862" y="-1192209"/>
            <a:ext cx="11623676" cy="15468598"/>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9005210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age 2">
    <p:spTree>
      <p:nvGrpSpPr>
        <p:cNvPr id="1" name=""/>
        <p:cNvGrpSpPr/>
        <p:nvPr/>
      </p:nvGrpSpPr>
      <p:grpSpPr>
        <a:xfrm>
          <a:off x="0" y="0"/>
          <a:ext cx="0" cy="0"/>
          <a:chOff x="0" y="0"/>
          <a:chExt cx="0" cy="0"/>
        </a:xfrm>
      </p:grpSpPr>
      <p:sp>
        <p:nvSpPr>
          <p:cNvPr id="26" name="Slide Number"/>
          <p:cNvSpPr txBox="1">
            <a:spLocks noGrp="1"/>
          </p:cNvSpPr>
          <p:nvPr>
            <p:ph type="sldNum" sz="quarter" idx="2"/>
          </p:nvPr>
        </p:nvSpPr>
        <p:spPr>
          <a:xfrm>
            <a:off x="23659965" y="13030200"/>
            <a:ext cx="453238" cy="469900"/>
          </a:xfrm>
          <a:prstGeom prst="rect">
            <a:avLst/>
          </a:prstGeom>
        </p:spPr>
        <p:txBody>
          <a:bodyPr/>
          <a:lstStyle>
            <a:lvl1pPr>
              <a:defRPr sz="2400">
                <a:latin typeface="+mn-lt"/>
                <a:ea typeface="+mn-ea"/>
                <a:cs typeface="+mn-cs"/>
                <a:sym typeface="Helvetica Light"/>
              </a:defRPr>
            </a:lvl1pPr>
          </a:lstStyle>
          <a:p>
            <a:fld id="{86CB4B4D-7CA3-9044-876B-883B54F8677D}" type="slidenum">
              <a:t>‹#›</a:t>
            </a:fld>
            <a:endParaRPr/>
          </a:p>
        </p:txBody>
      </p:sp>
      <p:sp>
        <p:nvSpPr>
          <p:cNvPr id="27" name="Rectangle"/>
          <p:cNvSpPr/>
          <p:nvPr/>
        </p:nvSpPr>
        <p:spPr>
          <a:xfrm>
            <a:off x="-20536" y="843426"/>
            <a:ext cx="477377" cy="1311937"/>
          </a:xfrm>
          <a:prstGeom prst="rect">
            <a:avLst/>
          </a:prstGeom>
          <a:solidFill>
            <a:srgbClr val="FFFC73"/>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3048000" y="2244724"/>
            <a:ext cx="18288000" cy="4775200"/>
          </a:xfrm>
          <a:prstGeom prst="rect">
            <a:avLst/>
          </a:prstGeom>
          <a:noFill/>
          <a:ln>
            <a:noFill/>
          </a:ln>
        </p:spPr>
        <p:txBody>
          <a:bodyPr lIns="91425" tIns="91425" rIns="91425" bIns="91425" anchor="b" anchorCtr="0"/>
          <a:lstStyle>
            <a:lvl1pPr marL="0" marR="0" lvl="0" indent="0" algn="ctr" rtl="0">
              <a:lnSpc>
                <a:spcPct val="90000"/>
              </a:lnSpc>
              <a:spcBef>
                <a:spcPts val="0"/>
              </a:spcBef>
              <a:buClr>
                <a:schemeClr val="dk1"/>
              </a:buClr>
              <a:buFont typeface="Calibri"/>
              <a:buNone/>
              <a:defRPr sz="120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13" name="Shape 13"/>
          <p:cNvSpPr txBox="1">
            <a:spLocks noGrp="1"/>
          </p:cNvSpPr>
          <p:nvPr>
            <p:ph type="subTitle" idx="1"/>
          </p:nvPr>
        </p:nvSpPr>
        <p:spPr>
          <a:xfrm>
            <a:off x="3048000" y="7204075"/>
            <a:ext cx="18288000" cy="3311522"/>
          </a:xfrm>
          <a:prstGeom prst="rect">
            <a:avLst/>
          </a:prstGeom>
          <a:noFill/>
          <a:ln>
            <a:noFill/>
          </a:ln>
        </p:spPr>
        <p:txBody>
          <a:bodyPr lIns="91425" tIns="91425" rIns="91425" bIns="91425" anchor="t" anchorCtr="0"/>
          <a:lstStyle>
            <a:lvl1pPr marL="0" marR="0" lvl="0" indent="0" algn="ctr" rtl="0">
              <a:lnSpc>
                <a:spcPct val="90000"/>
              </a:lnSpc>
              <a:spcBef>
                <a:spcPts val="2000"/>
              </a:spcBef>
              <a:buClr>
                <a:schemeClr val="dk1"/>
              </a:buClr>
              <a:buFont typeface="Arial"/>
              <a:buNone/>
              <a:defRPr sz="4800" b="0" i="0" u="none" strike="noStrike" cap="none">
                <a:solidFill>
                  <a:schemeClr val="dk1"/>
                </a:solidFill>
                <a:latin typeface="Calibri"/>
                <a:ea typeface="Calibri"/>
                <a:cs typeface="Calibri"/>
                <a:sym typeface="Calibri"/>
              </a:defRPr>
            </a:lvl1pPr>
            <a:lvl2pPr marL="914400" marR="0" lvl="1" indent="0" algn="ctr"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2pPr>
            <a:lvl3pPr marL="1828800" marR="0" lvl="2" indent="0" algn="ctr" rtl="0">
              <a:lnSpc>
                <a:spcPct val="90000"/>
              </a:lnSpc>
              <a:spcBef>
                <a:spcPts val="1000"/>
              </a:spcBef>
              <a:buClr>
                <a:schemeClr val="dk1"/>
              </a:buClr>
              <a:buFont typeface="Arial"/>
              <a:buNone/>
              <a:defRPr sz="3600" b="0" i="0" u="none" strike="noStrike" cap="none">
                <a:solidFill>
                  <a:schemeClr val="dk1"/>
                </a:solidFill>
                <a:latin typeface="Calibri"/>
                <a:ea typeface="Calibri"/>
                <a:cs typeface="Calibri"/>
                <a:sym typeface="Calibri"/>
              </a:defRPr>
            </a:lvl3pPr>
            <a:lvl4pPr marL="2743200" marR="0" lvl="3"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4pPr>
            <a:lvl5pPr marL="3657600" marR="0" lvl="4"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5pPr>
            <a:lvl6pPr marL="4572000" marR="0" lvl="5"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6pPr>
            <a:lvl7pPr marL="5486400" marR="0" lvl="6"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7pPr>
            <a:lvl8pPr marL="6400800" marR="0" lvl="7"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8pPr>
            <a:lvl9pPr marL="7315200" marR="0" lvl="8"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15" name="Shape 15"/>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16" name="Shape 16"/>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0225060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1663701" y="3419477"/>
            <a:ext cx="21031198" cy="5705474"/>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120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25" name="Shape 25"/>
          <p:cNvSpPr txBox="1">
            <a:spLocks noGrp="1"/>
          </p:cNvSpPr>
          <p:nvPr>
            <p:ph type="body" idx="1"/>
          </p:nvPr>
        </p:nvSpPr>
        <p:spPr>
          <a:xfrm>
            <a:off x="1663701" y="9178925"/>
            <a:ext cx="21031198" cy="3000374"/>
          </a:xfrm>
          <a:prstGeom prst="rect">
            <a:avLst/>
          </a:prstGeom>
          <a:noFill/>
          <a:ln>
            <a:noFill/>
          </a:ln>
        </p:spPr>
        <p:txBody>
          <a:bodyPr lIns="91425" tIns="91425" rIns="91425" bIns="91425" anchor="t" anchorCtr="0"/>
          <a:lstStyle>
            <a:lvl1pPr marL="0" marR="0" lvl="0" indent="0" algn="l" rtl="0">
              <a:lnSpc>
                <a:spcPct val="90000"/>
              </a:lnSpc>
              <a:spcBef>
                <a:spcPts val="2000"/>
              </a:spcBef>
              <a:buClr>
                <a:srgbClr val="888888"/>
              </a:buClr>
              <a:buFont typeface="Arial"/>
              <a:buNone/>
              <a:defRPr sz="4800" b="0" i="0" u="none" strike="noStrike" cap="none">
                <a:solidFill>
                  <a:srgbClr val="888888"/>
                </a:solidFill>
                <a:latin typeface="Calibri"/>
                <a:ea typeface="Calibri"/>
                <a:cs typeface="Calibri"/>
                <a:sym typeface="Calibri"/>
              </a:defRPr>
            </a:lvl1pPr>
            <a:lvl2pPr marL="914400" marR="0" lvl="1" indent="0" algn="l" rtl="0">
              <a:lnSpc>
                <a:spcPct val="90000"/>
              </a:lnSpc>
              <a:spcBef>
                <a:spcPts val="1000"/>
              </a:spcBef>
              <a:buClr>
                <a:srgbClr val="888888"/>
              </a:buClr>
              <a:buFont typeface="Arial"/>
              <a:buNone/>
              <a:defRPr sz="4000" b="0" i="0" u="none" strike="noStrike" cap="none">
                <a:solidFill>
                  <a:srgbClr val="888888"/>
                </a:solidFill>
                <a:latin typeface="Calibri"/>
                <a:ea typeface="Calibri"/>
                <a:cs typeface="Calibri"/>
                <a:sym typeface="Calibri"/>
              </a:defRPr>
            </a:lvl2pPr>
            <a:lvl3pPr marL="1828800" marR="0" lvl="2" indent="0" algn="l" rtl="0">
              <a:lnSpc>
                <a:spcPct val="90000"/>
              </a:lnSpc>
              <a:spcBef>
                <a:spcPts val="1000"/>
              </a:spcBef>
              <a:buClr>
                <a:srgbClr val="888888"/>
              </a:buClr>
              <a:buFont typeface="Arial"/>
              <a:buNone/>
              <a:defRPr sz="3600" b="0" i="0" u="none" strike="noStrike" cap="none">
                <a:solidFill>
                  <a:srgbClr val="888888"/>
                </a:solidFill>
                <a:latin typeface="Calibri"/>
                <a:ea typeface="Calibri"/>
                <a:cs typeface="Calibri"/>
                <a:sym typeface="Calibri"/>
              </a:defRPr>
            </a:lvl3pPr>
            <a:lvl4pPr marL="2743200" marR="0" lvl="3"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4pPr>
            <a:lvl5pPr marL="3657600" marR="0" lvl="4"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5pPr>
            <a:lvl6pPr marL="4572000" marR="0" lvl="5"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6pPr>
            <a:lvl7pPr marL="5486400" marR="0" lvl="6"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7pPr>
            <a:lvl8pPr marL="6400800" marR="0" lvl="7"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8pPr>
            <a:lvl9pPr marL="7315200" marR="0" lvl="8" indent="0" algn="l" rtl="0">
              <a:lnSpc>
                <a:spcPct val="90000"/>
              </a:lnSpc>
              <a:spcBef>
                <a:spcPts val="1000"/>
              </a:spcBef>
              <a:buClr>
                <a:srgbClr val="888888"/>
              </a:buClr>
              <a:buFont typeface="Arial"/>
              <a:buNone/>
              <a:defRPr sz="3200" b="0" i="0" u="none" strike="noStrike" cap="none">
                <a:solidFill>
                  <a:srgbClr val="888888"/>
                </a:solidFill>
                <a:latin typeface="Calibri"/>
                <a:ea typeface="Calibri"/>
                <a:cs typeface="Calibri"/>
                <a:sym typeface="Calibri"/>
              </a:defRPr>
            </a:lvl9pPr>
          </a:lstStyle>
          <a:p>
            <a:endParaRPr/>
          </a:p>
        </p:txBody>
      </p:sp>
      <p:sp>
        <p:nvSpPr>
          <p:cNvPr id="26" name="Shape 26"/>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27" name="Shape 27"/>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28" name="Shape 28"/>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3351025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31" name="Shape 31"/>
          <p:cNvSpPr txBox="1">
            <a:spLocks noGrp="1"/>
          </p:cNvSpPr>
          <p:nvPr>
            <p:ph type="body" idx="1"/>
          </p:nvPr>
        </p:nvSpPr>
        <p:spPr>
          <a:xfrm>
            <a:off x="1676400" y="3651250"/>
            <a:ext cx="10363200" cy="87026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32" name="Shape 32"/>
          <p:cNvSpPr txBox="1">
            <a:spLocks noGrp="1"/>
          </p:cNvSpPr>
          <p:nvPr>
            <p:ph type="body" idx="2"/>
          </p:nvPr>
        </p:nvSpPr>
        <p:spPr>
          <a:xfrm>
            <a:off x="12344400" y="3651250"/>
            <a:ext cx="10363200" cy="87026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33" name="Shape 33"/>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34" name="Shape 34"/>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35" name="Shape 35"/>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9174001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1679575"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38" name="Shape 38"/>
          <p:cNvSpPr txBox="1">
            <a:spLocks noGrp="1"/>
          </p:cNvSpPr>
          <p:nvPr>
            <p:ph type="body" idx="1"/>
          </p:nvPr>
        </p:nvSpPr>
        <p:spPr>
          <a:xfrm>
            <a:off x="1679575" y="3362326"/>
            <a:ext cx="10315574" cy="1647824"/>
          </a:xfrm>
          <a:prstGeom prst="rect">
            <a:avLst/>
          </a:prstGeom>
          <a:noFill/>
          <a:ln>
            <a:noFill/>
          </a:ln>
        </p:spPr>
        <p:txBody>
          <a:bodyPr lIns="91425" tIns="91425" rIns="91425" bIns="91425" anchor="b" anchorCtr="0"/>
          <a:lstStyle>
            <a:lvl1pPr marL="0" marR="0" lvl="0" indent="0" algn="l" rtl="0">
              <a:lnSpc>
                <a:spcPct val="90000"/>
              </a:lnSpc>
              <a:spcBef>
                <a:spcPts val="2000"/>
              </a:spcBef>
              <a:buClr>
                <a:schemeClr val="dk1"/>
              </a:buClr>
              <a:buFont typeface="Arial"/>
              <a:buNone/>
              <a:defRPr sz="4800" b="1"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4000" b="1"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3600" b="1"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body" idx="2"/>
          </p:nvPr>
        </p:nvSpPr>
        <p:spPr>
          <a:xfrm>
            <a:off x="1679575" y="5010150"/>
            <a:ext cx="10315574" cy="73691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40" name="Shape 40"/>
          <p:cNvSpPr txBox="1">
            <a:spLocks noGrp="1"/>
          </p:cNvSpPr>
          <p:nvPr>
            <p:ph type="body" idx="3"/>
          </p:nvPr>
        </p:nvSpPr>
        <p:spPr>
          <a:xfrm>
            <a:off x="12344401" y="3362326"/>
            <a:ext cx="10366374" cy="1647824"/>
          </a:xfrm>
          <a:prstGeom prst="rect">
            <a:avLst/>
          </a:prstGeom>
          <a:noFill/>
          <a:ln>
            <a:noFill/>
          </a:ln>
        </p:spPr>
        <p:txBody>
          <a:bodyPr lIns="91425" tIns="91425" rIns="91425" bIns="91425" anchor="b" anchorCtr="0"/>
          <a:lstStyle>
            <a:lvl1pPr marL="0" marR="0" lvl="0" indent="0" algn="l" rtl="0">
              <a:lnSpc>
                <a:spcPct val="90000"/>
              </a:lnSpc>
              <a:spcBef>
                <a:spcPts val="2000"/>
              </a:spcBef>
              <a:buClr>
                <a:schemeClr val="dk1"/>
              </a:buClr>
              <a:buFont typeface="Arial"/>
              <a:buNone/>
              <a:defRPr sz="4800" b="1"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4000" b="1"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3600" b="1"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3200" b="1" i="0" u="none" strike="noStrike" cap="none">
                <a:solidFill>
                  <a:schemeClr val="dk1"/>
                </a:solidFill>
                <a:latin typeface="Calibri"/>
                <a:ea typeface="Calibri"/>
                <a:cs typeface="Calibri"/>
                <a:sym typeface="Calibri"/>
              </a:defRPr>
            </a:lvl9pPr>
          </a:lstStyle>
          <a:p>
            <a:endParaRPr/>
          </a:p>
        </p:txBody>
      </p:sp>
      <p:sp>
        <p:nvSpPr>
          <p:cNvPr id="41" name="Shape 41"/>
          <p:cNvSpPr txBox="1">
            <a:spLocks noGrp="1"/>
          </p:cNvSpPr>
          <p:nvPr>
            <p:ph type="body" idx="4"/>
          </p:nvPr>
        </p:nvSpPr>
        <p:spPr>
          <a:xfrm>
            <a:off x="12344401" y="5010150"/>
            <a:ext cx="10366374" cy="7369176"/>
          </a:xfrm>
          <a:prstGeom prst="rect">
            <a:avLst/>
          </a:prstGeom>
          <a:noFill/>
          <a:ln>
            <a:noFill/>
          </a:ln>
        </p:spPr>
        <p:txBody>
          <a:bodyPr lIns="91425" tIns="91425" rIns="91425" bIns="91425" anchor="t" anchorCtr="0"/>
          <a:lstStyle>
            <a:lvl1pPr marL="457200" marR="0" lvl="0" indent="-101600" algn="l" rtl="0">
              <a:lnSpc>
                <a:spcPct val="90000"/>
              </a:lnSpc>
              <a:spcBef>
                <a:spcPts val="2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1pPr>
            <a:lvl2pPr marL="1371600" marR="0" lvl="1"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2pPr>
            <a:lvl3pPr marL="2286000" marR="0" lvl="2"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3pPr>
            <a:lvl4pPr marL="3200400" marR="0" lvl="3"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4pPr>
            <a:lvl5pPr marL="4114800" marR="0" lvl="4"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0993484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88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47" name="Shape 47"/>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9" name="Shape 49"/>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0308470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0"/>
        <p:cNvGrpSpPr/>
        <p:nvPr/>
      </p:nvGrpSpPr>
      <p:grpSpPr>
        <a:xfrm>
          <a:off x="0" y="0"/>
          <a:ext cx="0" cy="0"/>
          <a:chOff x="0" y="0"/>
          <a:chExt cx="0" cy="0"/>
        </a:xfrm>
      </p:grpSpPr>
      <p:sp>
        <p:nvSpPr>
          <p:cNvPr id="51" name="Shape 51"/>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8693816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1679575" y="914401"/>
            <a:ext cx="7864474" cy="3200398"/>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64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56" name="Shape 56"/>
          <p:cNvSpPr txBox="1">
            <a:spLocks noGrp="1"/>
          </p:cNvSpPr>
          <p:nvPr>
            <p:ph type="body" idx="1"/>
          </p:nvPr>
        </p:nvSpPr>
        <p:spPr>
          <a:xfrm>
            <a:off x="10366375" y="1974850"/>
            <a:ext cx="12344398" cy="9747248"/>
          </a:xfrm>
          <a:prstGeom prst="rect">
            <a:avLst/>
          </a:prstGeom>
          <a:noFill/>
          <a:ln>
            <a:noFill/>
          </a:ln>
        </p:spPr>
        <p:txBody>
          <a:bodyPr lIns="91425" tIns="91425" rIns="91425" bIns="91425" anchor="t" anchorCtr="0"/>
          <a:lstStyle>
            <a:lvl1pPr marL="457200" marR="0" lvl="0" indent="-50800" algn="l" rtl="0">
              <a:lnSpc>
                <a:spcPct val="90000"/>
              </a:lnSpc>
              <a:spcBef>
                <a:spcPts val="2000"/>
              </a:spcBef>
              <a:buClr>
                <a:schemeClr val="dk1"/>
              </a:buClr>
              <a:buSzPct val="100000"/>
              <a:buFont typeface="Arial"/>
              <a:buChar char="•"/>
              <a:defRPr sz="6400" b="0" i="0" u="none" strike="noStrike" cap="none">
                <a:solidFill>
                  <a:schemeClr val="dk1"/>
                </a:solidFill>
                <a:latin typeface="Calibri"/>
                <a:ea typeface="Calibri"/>
                <a:cs typeface="Calibri"/>
                <a:sym typeface="Calibri"/>
              </a:defRPr>
            </a:lvl1pPr>
            <a:lvl2pPr marL="1371600" marR="0" lvl="1" indent="-101600" algn="l" rtl="0">
              <a:lnSpc>
                <a:spcPct val="90000"/>
              </a:lnSpc>
              <a:spcBef>
                <a:spcPts val="1000"/>
              </a:spcBef>
              <a:buClr>
                <a:schemeClr val="dk1"/>
              </a:buClr>
              <a:buSzPct val="100000"/>
              <a:buFont typeface="Arial"/>
              <a:buChar char="•"/>
              <a:defRPr sz="5600" b="0" i="0" u="none" strike="noStrike" cap="none">
                <a:solidFill>
                  <a:schemeClr val="dk1"/>
                </a:solidFill>
                <a:latin typeface="Calibri"/>
                <a:ea typeface="Calibri"/>
                <a:cs typeface="Calibri"/>
                <a:sym typeface="Calibri"/>
              </a:defRPr>
            </a:lvl2pPr>
            <a:lvl3pPr marL="2286000" marR="0" lvl="2" indent="-152400" algn="l" rtl="0">
              <a:lnSpc>
                <a:spcPct val="90000"/>
              </a:lnSpc>
              <a:spcBef>
                <a:spcPts val="1000"/>
              </a:spcBef>
              <a:buClr>
                <a:schemeClr val="dk1"/>
              </a:buClr>
              <a:buSzPct val="100000"/>
              <a:buFont typeface="Arial"/>
              <a:buChar char="•"/>
              <a:defRPr sz="4800" b="0" i="0" u="none" strike="noStrike" cap="none">
                <a:solidFill>
                  <a:schemeClr val="dk1"/>
                </a:solidFill>
                <a:latin typeface="Calibri"/>
                <a:ea typeface="Calibri"/>
                <a:cs typeface="Calibri"/>
                <a:sym typeface="Calibri"/>
              </a:defRPr>
            </a:lvl3pPr>
            <a:lvl4pPr marL="3200400" marR="0" lvl="3"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4pPr>
            <a:lvl5pPr marL="4114800" marR="0" lvl="4"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5pPr>
            <a:lvl6pPr marL="5029200" marR="0" lvl="5"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6pPr>
            <a:lvl7pPr marL="5943600" marR="0" lvl="6"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7pPr>
            <a:lvl8pPr marL="6858000" marR="0" lvl="7"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8pPr>
            <a:lvl9pPr marL="7772400" marR="0" lvl="8" indent="-203200" algn="l" rtl="0">
              <a:lnSpc>
                <a:spcPct val="90000"/>
              </a:lnSpc>
              <a:spcBef>
                <a:spcPts val="1000"/>
              </a:spcBef>
              <a:buClr>
                <a:schemeClr val="dk1"/>
              </a:buClr>
              <a:buSzPct val="100000"/>
              <a:buFont typeface="Arial"/>
              <a:buChar char="•"/>
              <a:defRPr sz="40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body" idx="2"/>
          </p:nvPr>
        </p:nvSpPr>
        <p:spPr>
          <a:xfrm>
            <a:off x="1679575" y="4114800"/>
            <a:ext cx="7864474" cy="76231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3200" b="0" i="0" u="none" strike="noStrike" cap="none">
                <a:solidFill>
                  <a:schemeClr val="dk1"/>
                </a:solidFill>
                <a:latin typeface="Calibri"/>
                <a:ea typeface="Calibri"/>
                <a:cs typeface="Calibri"/>
                <a:sym typeface="Calibri"/>
              </a:defRPr>
            </a:lvl1pPr>
            <a:lvl2pPr marL="914400" marR="0" lvl="1"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2pPr>
            <a:lvl3pPr marL="1828800" marR="0" lvl="2" indent="0" algn="l" rtl="0">
              <a:lnSpc>
                <a:spcPct val="90000"/>
              </a:lnSpc>
              <a:spcBef>
                <a:spcPts val="1000"/>
              </a:spcBef>
              <a:buClr>
                <a:schemeClr val="dk1"/>
              </a:buClr>
              <a:buFont typeface="Arial"/>
              <a:buNone/>
              <a:defRPr sz="2400" b="0" i="0" u="none" strike="noStrike" cap="none">
                <a:solidFill>
                  <a:schemeClr val="dk1"/>
                </a:solidFill>
                <a:latin typeface="Calibri"/>
                <a:ea typeface="Calibri"/>
                <a:cs typeface="Calibri"/>
                <a:sym typeface="Calibri"/>
              </a:defRPr>
            </a:lvl3pPr>
            <a:lvl4pPr marL="2743200" marR="0" lvl="3"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4pPr>
            <a:lvl5pPr marL="3657600" marR="0" lvl="4"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5pPr>
            <a:lvl6pPr marL="4572000" marR="0" lvl="5"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6pPr>
            <a:lvl7pPr marL="5486400" marR="0" lvl="6"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7pPr>
            <a:lvl8pPr marL="6400800" marR="0" lvl="7"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8pPr>
            <a:lvl9pPr marL="7315200" marR="0" lvl="8" indent="0" algn="l" rtl="0">
              <a:lnSpc>
                <a:spcPct val="90000"/>
              </a:lnSpc>
              <a:spcBef>
                <a:spcPts val="10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8" name="Shape 58"/>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9" name="Shape 59"/>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60" name="Shape 60"/>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61872381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theme" Target="../theme/theme2.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Number"/>
          <p:cNvSpPr txBox="1">
            <a:spLocks noGrp="1"/>
          </p:cNvSpPr>
          <p:nvPr>
            <p:ph type="sldNum" sz="quarter" idx="2"/>
          </p:nvPr>
        </p:nvSpPr>
        <p:spPr>
          <a:xfrm>
            <a:off x="23738971" y="13131800"/>
            <a:ext cx="396826" cy="406400"/>
          </a:xfrm>
          <a:prstGeom prst="rect">
            <a:avLst/>
          </a:prstGeom>
          <a:ln w="12700">
            <a:miter lim="400000"/>
          </a:ln>
        </p:spPr>
        <p:txBody>
          <a:bodyPr wrap="none" lIns="50800" tIns="50800" rIns="50800" bIns="50800">
            <a:spAutoFit/>
          </a:bodyPr>
          <a:lstStyle>
            <a:lvl1pPr>
              <a:defRPr sz="2000">
                <a:latin typeface="Helvetica"/>
                <a:ea typeface="Helvetica"/>
                <a:cs typeface="Helvetica"/>
                <a:sym typeface="Helvetica"/>
              </a:defRPr>
            </a:lvl1pPr>
          </a:lstStyle>
          <a:p>
            <a:fld id="{86CB4B4D-7CA3-9044-876B-883B54F8677D}" type="slidenum">
              <a:t>‹#›</a:t>
            </a:fld>
            <a:endParaRPr/>
          </a:p>
        </p:txBody>
      </p:sp>
      <p:sp>
        <p:nvSpPr>
          <p:cNvPr id="3" name="Title Text"/>
          <p:cNvSpPr txBox="1">
            <a:spLocks noGrp="1"/>
          </p:cNvSpPr>
          <p:nvPr>
            <p:ph type="title"/>
          </p:nvPr>
        </p:nvSpPr>
        <p:spPr>
          <a:xfrm>
            <a:off x="1689100" y="952500"/>
            <a:ext cx="21005800" cy="2286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4" name="Body Level One…"/>
          <p:cNvSpPr txBox="1">
            <a:spLocks noGrp="1"/>
          </p:cNvSpPr>
          <p:nvPr>
            <p:ph type="body" idx="1"/>
          </p:nvPr>
        </p:nvSpPr>
        <p:spPr>
          <a:xfrm>
            <a:off x="1689100" y="3238500"/>
            <a:ext cx="21005800" cy="9207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1pPr>
      <a:lvl2pPr marL="127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2pPr>
      <a:lvl3pPr marL="190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3pPr>
      <a:lvl4pPr marL="254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4pPr>
      <a:lvl5pPr marL="317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5pPr>
      <a:lvl6pPr marL="381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1pPr>
      <a:lvl2pPr marL="0" marR="0" indent="228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2pPr>
      <a:lvl3pPr marL="0" marR="0" indent="457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3pPr>
      <a:lvl4pPr marL="0" marR="0" indent="685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4pPr>
      <a:lvl5pPr marL="0" marR="0" indent="9144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5pPr>
      <a:lvl6pPr marL="0" marR="0" indent="11430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6pPr>
      <a:lvl7pPr marL="0" marR="0" indent="1371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7pPr>
      <a:lvl8pPr marL="0" marR="0" indent="1600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8pPr>
      <a:lvl9pPr marL="0" marR="0" indent="1828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676401" y="730250"/>
            <a:ext cx="21031198" cy="2651124"/>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 name="Shape 7"/>
          <p:cNvSpPr txBox="1">
            <a:spLocks noGrp="1"/>
          </p:cNvSpPr>
          <p:nvPr>
            <p:ph type="body" idx="1"/>
          </p:nvPr>
        </p:nvSpPr>
        <p:spPr>
          <a:xfrm>
            <a:off x="1676401" y="3651250"/>
            <a:ext cx="21031198" cy="8702676"/>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dt" idx="10"/>
          </p:nvPr>
        </p:nvSpPr>
        <p:spPr>
          <a:xfrm>
            <a:off x="1676401" y="12712701"/>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pPr defTabSz="1828800" hangingPunct="1"/>
            <a:endParaRPr lang="en-US"/>
          </a:p>
        </p:txBody>
      </p:sp>
      <p:sp>
        <p:nvSpPr>
          <p:cNvPr id="9" name="Shape 9"/>
          <p:cNvSpPr txBox="1">
            <a:spLocks noGrp="1"/>
          </p:cNvSpPr>
          <p:nvPr>
            <p:ph type="ftr" idx="11"/>
          </p:nvPr>
        </p:nvSpPr>
        <p:spPr>
          <a:xfrm>
            <a:off x="8077200" y="12712701"/>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pPr defTabSz="1828800" hangingPunct="1"/>
            <a:endParaRPr lang="en-US"/>
          </a:p>
        </p:txBody>
      </p:sp>
      <p:sp>
        <p:nvSpPr>
          <p:cNvPr id="10" name="Shape 10"/>
          <p:cNvSpPr txBox="1">
            <a:spLocks noGrp="1"/>
          </p:cNvSpPr>
          <p:nvPr>
            <p:ph type="sldNum" idx="12"/>
          </p:nvPr>
        </p:nvSpPr>
        <p:spPr>
          <a:xfrm>
            <a:off x="17221201" y="12712701"/>
            <a:ext cx="5486398" cy="730250"/>
          </a:xfrm>
          <a:prstGeom prst="rect">
            <a:avLst/>
          </a:prstGeom>
          <a:noFill/>
          <a:ln>
            <a:noFill/>
          </a:ln>
        </p:spPr>
        <p:txBody>
          <a:bodyPr lIns="91425" tIns="45700" rIns="91425" bIns="45700" anchor="ctr" anchorCtr="0">
            <a:noAutofit/>
          </a:bodyPr>
          <a:lstStyle/>
          <a:p>
            <a:pPr algn="r" defTabSz="1828800" hangingPunct="1">
              <a:buSzPct val="25000"/>
            </a:pPr>
            <a:fld id="{00000000-1234-1234-1234-123412341234}" type="slidenum">
              <a:rPr lang="en-US" sz="2400" smtClean="0">
                <a:solidFill>
                  <a:srgbClr val="888888"/>
                </a:solidFill>
                <a:latin typeface="Calibri"/>
                <a:ea typeface="Calibri"/>
                <a:cs typeface="Calibri"/>
                <a:sym typeface="Calibri"/>
              </a:rPr>
              <a:pPr algn="r" defTabSz="1828800" hangingPunct="1">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219907710"/>
      </p:ext>
    </p:extLst>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5.jpeg"/></Relationships>
</file>

<file path=ppt/slides/_rels/slide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jpe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23.jpe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3"/>
        <p:cNvGrpSpPr/>
        <p:nvPr/>
      </p:nvGrpSpPr>
      <p:grpSpPr>
        <a:xfrm>
          <a:off x="0" y="0"/>
          <a:ext cx="0" cy="0"/>
          <a:chOff x="0" y="0"/>
          <a:chExt cx="0" cy="0"/>
        </a:xfrm>
      </p:grpSpPr>
      <p:sp>
        <p:nvSpPr>
          <p:cNvPr id="2" name="Shape 89"/>
          <p:cNvSpPr txBox="1"/>
          <p:nvPr/>
        </p:nvSpPr>
        <p:spPr>
          <a:xfrm>
            <a:off x="1910700" y="10678768"/>
            <a:ext cx="20562600" cy="1452398"/>
          </a:xfrm>
          <a:prstGeom prst="rect">
            <a:avLst/>
          </a:prstGeom>
          <a:noFill/>
          <a:ln>
            <a:noFill/>
          </a:ln>
        </p:spPr>
        <p:txBody>
          <a:bodyPr lIns="182850" tIns="91400" rIns="182850" bIns="91400" anchor="t" anchorCtr="0">
            <a:noAutofit/>
          </a:bodyPr>
          <a:lstStyle/>
          <a:p>
            <a:pPr defTabSz="1828800" hangingPunct="1">
              <a:buSzPct val="25000"/>
            </a:pPr>
            <a:r>
              <a:rPr lang="en-US" sz="8000" dirty="0">
                <a:solidFill>
                  <a:schemeClr val="bg1"/>
                </a:solidFill>
                <a:latin typeface="Helvetica" panose="020B0604020202020204" pitchFamily="34" charset="0"/>
                <a:ea typeface="Calibri"/>
                <a:cs typeface="Helvetica" panose="020B0604020202020204" pitchFamily="34" charset="0"/>
              </a:rPr>
              <a:t>Subsystem that calculates collision and simulate physical actors</a:t>
            </a:r>
            <a:r>
              <a:rPr lang="en-US" sz="8000" dirty="0" smtClean="0">
                <a:solidFill>
                  <a:schemeClr val="bg1"/>
                </a:solidFill>
                <a:latin typeface="Helvetica" panose="020B0604020202020204" pitchFamily="34" charset="0"/>
                <a:ea typeface="Calibri"/>
                <a:cs typeface="Helvetica" panose="020B0604020202020204" pitchFamily="34" charset="0"/>
              </a:rPr>
              <a:t>.</a:t>
            </a:r>
            <a:endParaRPr lang="en-US" sz="8000" dirty="0">
              <a:solidFill>
                <a:schemeClr val="bg1"/>
              </a:solidFill>
              <a:latin typeface="Helvetica" panose="020B0604020202020204" pitchFamily="34" charset="0"/>
              <a:ea typeface="Calibri"/>
              <a:cs typeface="Helvetica" panose="020B0604020202020204" pitchFamily="34" charset="0"/>
              <a:sym typeface="Calibri"/>
            </a:endParaRPr>
          </a:p>
        </p:txBody>
      </p:sp>
      <p:sp>
        <p:nvSpPr>
          <p:cNvPr id="3" name="Shape 89"/>
          <p:cNvSpPr txBox="1"/>
          <p:nvPr/>
        </p:nvSpPr>
        <p:spPr>
          <a:xfrm>
            <a:off x="1910700" y="8793233"/>
            <a:ext cx="20562600" cy="1452398"/>
          </a:xfrm>
          <a:prstGeom prst="rect">
            <a:avLst/>
          </a:prstGeom>
          <a:noFill/>
          <a:ln>
            <a:noFill/>
          </a:ln>
        </p:spPr>
        <p:txBody>
          <a:bodyPr lIns="182850" tIns="91400" rIns="182850" bIns="91400" anchor="ctr" anchorCtr="0">
            <a:noAutofit/>
          </a:bodyPr>
          <a:lstStyle/>
          <a:p>
            <a:pPr defTabSz="1828800" hangingPunct="1">
              <a:buSzPct val="25000"/>
            </a:pPr>
            <a:endParaRPr lang="en-US" sz="12000" cap="all" dirty="0">
              <a:solidFill>
                <a:srgbClr val="FFD966"/>
              </a:solidFill>
              <a:latin typeface="Helvetica" panose="020B0604020202020204" pitchFamily="34" charset="0"/>
              <a:ea typeface="Calibri"/>
              <a:cs typeface="Helvetica" panose="020B0604020202020204" pitchFamily="34" charset="0"/>
              <a:sym typeface="Calibri"/>
            </a:endParaRPr>
          </a:p>
        </p:txBody>
      </p:sp>
      <p:sp>
        <p:nvSpPr>
          <p:cNvPr id="5" name="Shape 89"/>
          <p:cNvSpPr txBox="1"/>
          <p:nvPr/>
        </p:nvSpPr>
        <p:spPr>
          <a:xfrm>
            <a:off x="877824" y="8793233"/>
            <a:ext cx="22750272" cy="1452398"/>
          </a:xfrm>
          <a:prstGeom prst="rect">
            <a:avLst/>
          </a:prstGeom>
          <a:noFill/>
          <a:ln>
            <a:noFill/>
          </a:ln>
        </p:spPr>
        <p:txBody>
          <a:bodyPr lIns="182850" tIns="91400" rIns="182850" bIns="91400" anchor="ctr" anchorCtr="0">
            <a:noAutofit/>
          </a:bodyPr>
          <a:lstStyle/>
          <a:p>
            <a:pPr defTabSz="1828800" hangingPunct="1">
              <a:buSzPct val="25000"/>
            </a:pPr>
            <a:r>
              <a:rPr lang="tr-TR" sz="12000" cap="all" dirty="0" smtClean="0">
                <a:solidFill>
                  <a:srgbClr val="FFD966"/>
                </a:solidFill>
                <a:latin typeface="Helvetica" panose="020B0604020202020204" pitchFamily="34" charset="0"/>
                <a:ea typeface="Calibri"/>
                <a:cs typeface="Helvetica" panose="020B0604020202020204" pitchFamily="34" charset="0"/>
                <a:sym typeface="Calibri"/>
              </a:rPr>
              <a:t>PHYSICS</a:t>
            </a:r>
            <a:endParaRPr lang="en-US" sz="12000" cap="all" dirty="0">
              <a:solidFill>
                <a:srgbClr val="FFD966"/>
              </a:solidFill>
              <a:latin typeface="Helvetica" panose="020B0604020202020204" pitchFamily="34" charset="0"/>
              <a:ea typeface="Calibri"/>
              <a:cs typeface="Helvetica" panose="020B0604020202020204" pitchFamily="34" charset="0"/>
              <a:sym typeface="Calibri"/>
            </a:endParaRPr>
          </a:p>
        </p:txBody>
      </p:sp>
    </p:spTree>
    <p:extLst>
      <p:ext uri="{BB962C8B-B14F-4D97-AF65-F5344CB8AC3E}">
        <p14:creationId xmlns:p14="http://schemas.microsoft.com/office/powerpoint/2010/main" val="33412546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he Picture slide"/>
          <p:cNvSpPr txBox="1"/>
          <p:nvPr/>
        </p:nvSpPr>
        <p:spPr>
          <a:xfrm>
            <a:off x="1752108" y="3161120"/>
            <a:ext cx="8973592" cy="164147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tr-TR" cap="all" dirty="0" smtClean="0"/>
              <a:t>SETTING UP COLLISION GEOMETRY</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5584354"/>
            <a:ext cx="8509001" cy="441146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pPr marL="457200" indent="-457200">
              <a:buFont typeface="Arial" pitchFamily="34" charset="0"/>
              <a:buChar char="•"/>
            </a:pPr>
            <a:r>
              <a:rPr lang="en-US" sz="2800" dirty="0" smtClean="0"/>
              <a:t>Add </a:t>
            </a:r>
            <a:r>
              <a:rPr lang="en-US" sz="2800" dirty="0"/>
              <a:t>a Collision Hull to a Static Mesh Using the Auto Convex Collision </a:t>
            </a:r>
            <a:r>
              <a:rPr lang="en-US" sz="2800" dirty="0" smtClean="0"/>
              <a:t>Tool</a:t>
            </a:r>
            <a:endParaRPr lang="tr-TR" sz="2800" dirty="0" smtClean="0"/>
          </a:p>
          <a:p>
            <a:pPr marL="457200" indent="-457200">
              <a:buFont typeface="Arial" pitchFamily="34" charset="0"/>
              <a:buChar char="•"/>
            </a:pPr>
            <a:endParaRPr lang="en-US" sz="2800" dirty="0"/>
          </a:p>
          <a:p>
            <a:pPr marL="457200" indent="-457200">
              <a:buFont typeface="Arial" pitchFamily="34" charset="0"/>
              <a:buChar char="•"/>
            </a:pPr>
            <a:r>
              <a:rPr lang="en-US" sz="2800" dirty="0"/>
              <a:t>Add Simple Collision to a Static </a:t>
            </a:r>
            <a:r>
              <a:rPr lang="en-US" sz="2800" dirty="0" smtClean="0"/>
              <a:t>Mesh</a:t>
            </a:r>
            <a:endParaRPr lang="tr-TR" sz="2800" dirty="0" smtClean="0"/>
          </a:p>
          <a:p>
            <a:pPr marL="457200" indent="-457200">
              <a:buFont typeface="Arial" pitchFamily="34" charset="0"/>
              <a:buChar char="•"/>
            </a:pPr>
            <a:endParaRPr lang="en-US" sz="2800" dirty="0"/>
          </a:p>
          <a:p>
            <a:pPr marL="457200" indent="-457200">
              <a:buFont typeface="Arial" pitchFamily="34" charset="0"/>
              <a:buChar char="•"/>
            </a:pPr>
            <a:r>
              <a:rPr lang="en-US" sz="2800" dirty="0"/>
              <a:t>Add a K-DOP collision hull to a Static </a:t>
            </a:r>
            <a:r>
              <a:rPr lang="en-US" sz="2800" dirty="0" smtClean="0"/>
              <a:t>Mesh</a:t>
            </a:r>
            <a:endParaRPr lang="tr-TR" sz="2800" dirty="0" smtClean="0"/>
          </a:p>
          <a:p>
            <a:pPr marL="457200" indent="-457200">
              <a:buFont typeface="Arial" pitchFamily="34" charset="0"/>
              <a:buChar char="•"/>
            </a:pPr>
            <a:endParaRPr lang="en-US" sz="2800" dirty="0"/>
          </a:p>
          <a:p>
            <a:pPr marL="457200" indent="-457200">
              <a:buFont typeface="Arial" pitchFamily="34" charset="0"/>
              <a:buChar char="•"/>
            </a:pPr>
            <a:r>
              <a:rPr lang="en-US" sz="2800" dirty="0"/>
              <a:t>Add a Custom Object Type to Your </a:t>
            </a:r>
            <a:r>
              <a:rPr lang="en-US" sz="2800" dirty="0" smtClean="0"/>
              <a:t>Project</a:t>
            </a:r>
            <a:endParaRPr lang="tr-TR" sz="2800" dirty="0" smtClean="0"/>
          </a:p>
          <a:p>
            <a:pPr marL="457200" indent="-457200">
              <a:buFont typeface="Arial" pitchFamily="34" charset="0"/>
              <a:buChar char="•"/>
            </a:pPr>
            <a:endParaRPr lang="en-US" sz="2800" dirty="0"/>
          </a:p>
          <a:p>
            <a:pPr marL="457200" indent="-457200">
              <a:buFont typeface="Arial" pitchFamily="34" charset="0"/>
              <a:buChar char="•"/>
            </a:pPr>
            <a:r>
              <a:rPr lang="en-US" sz="2800" dirty="0"/>
              <a:t>Review Collision in </a:t>
            </a:r>
            <a:r>
              <a:rPr lang="tr-TR" sz="2800" dirty="0" err="1" smtClean="0"/>
              <a:t>Our</a:t>
            </a:r>
            <a:r>
              <a:rPr lang="tr-TR" sz="2800" dirty="0" smtClean="0"/>
              <a:t> </a:t>
            </a:r>
            <a:r>
              <a:rPr lang="en-US" sz="2800" dirty="0" smtClean="0"/>
              <a:t>Game</a:t>
            </a:r>
            <a:endParaRPr lang="en-US" sz="2800" dirty="0"/>
          </a:p>
        </p:txBody>
      </p:sp>
      <p:sp>
        <p:nvSpPr>
          <p:cNvPr id="16" name="Rectangle"/>
          <p:cNvSpPr/>
          <p:nvPr/>
        </p:nvSpPr>
        <p:spPr>
          <a:xfrm>
            <a:off x="1752108" y="5129284"/>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8194" name="Picture 2" descr="HT_AddConvexHulls_0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36914" y="1744895"/>
            <a:ext cx="12918486" cy="9886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9500868"/>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he Picture slide"/>
          <p:cNvSpPr txBox="1"/>
          <p:nvPr/>
        </p:nvSpPr>
        <p:spPr>
          <a:xfrm>
            <a:off x="1752108" y="3161120"/>
            <a:ext cx="8973592" cy="164147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tr-TR" cap="all" dirty="0" smtClean="0"/>
              <a:t>SIMPLE vs. COMPLEX COLLISION</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5584354"/>
            <a:ext cx="8509001" cy="441146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pPr marL="457200" indent="-457200">
              <a:buFont typeface="Arial" pitchFamily="34" charset="0"/>
              <a:buChar char="•"/>
            </a:pPr>
            <a:r>
              <a:rPr lang="en-US" sz="2800" dirty="0"/>
              <a:t>In Unreal Engine, you have access to simple and complex collision shapes. </a:t>
            </a:r>
            <a:r>
              <a:rPr lang="en-US" sz="2800" b="1" dirty="0"/>
              <a:t>Simple Collision</a:t>
            </a:r>
            <a:r>
              <a:rPr lang="en-US" sz="2800" dirty="0"/>
              <a:t> are primitives like cubes, spheres, capsules, and convex hulls. </a:t>
            </a:r>
            <a:r>
              <a:rPr lang="en-US" sz="2800" b="1" dirty="0"/>
              <a:t>Complex Collision</a:t>
            </a:r>
            <a:r>
              <a:rPr lang="en-US" sz="2800" dirty="0"/>
              <a:t> is the </a:t>
            </a:r>
            <a:r>
              <a:rPr lang="en-US" sz="2800" dirty="0" err="1"/>
              <a:t>trimesh</a:t>
            </a:r>
            <a:r>
              <a:rPr lang="en-US" sz="2800" dirty="0"/>
              <a:t> of a given object. </a:t>
            </a:r>
            <a:endParaRPr lang="tr-TR" sz="2800" dirty="0" smtClean="0"/>
          </a:p>
          <a:p>
            <a:pPr marL="457200" indent="-457200">
              <a:buFont typeface="Arial" pitchFamily="34" charset="0"/>
              <a:buChar char="•"/>
            </a:pPr>
            <a:r>
              <a:rPr lang="en-US" sz="2800" dirty="0" smtClean="0"/>
              <a:t>By </a:t>
            </a:r>
            <a:r>
              <a:rPr lang="en-US" sz="2800" dirty="0"/>
              <a:t>default, Unreal Engine creates both simple and complex shapes, then, based on what the user wants (complex query versus simple query), the physics solver will use the corresponding shape for scene queries and collision tests.</a:t>
            </a:r>
          </a:p>
        </p:txBody>
      </p:sp>
      <p:sp>
        <p:nvSpPr>
          <p:cNvPr id="16" name="Rectangle"/>
          <p:cNvSpPr/>
          <p:nvPr/>
        </p:nvSpPr>
        <p:spPr>
          <a:xfrm>
            <a:off x="1752108" y="5129284"/>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12290" name="Picture 2" descr="StaticMeshSettingsCollisionComplexity.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77850" y="0"/>
            <a:ext cx="11106150" cy="5676871"/>
          </a:xfrm>
          <a:prstGeom prst="rect">
            <a:avLst/>
          </a:prstGeom>
          <a:noFill/>
          <a:extLst>
            <a:ext uri="{909E8E84-426E-40DD-AFC4-6F175D3DCCD1}">
              <a14:hiddenFill xmlns:a14="http://schemas.microsoft.com/office/drawing/2010/main">
                <a:solidFill>
                  <a:srgbClr val="FFFFFF"/>
                </a:solidFill>
              </a14:hiddenFill>
            </a:ext>
          </a:extLst>
        </p:spPr>
      </p:pic>
      <p:pic>
        <p:nvPicPr>
          <p:cNvPr id="12292" name="Picture 4" descr="exImag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001500" y="5772150"/>
            <a:ext cx="12382500" cy="7943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7964981"/>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he Picture slide"/>
          <p:cNvSpPr txBox="1"/>
          <p:nvPr/>
        </p:nvSpPr>
        <p:spPr>
          <a:xfrm>
            <a:off x="1752108" y="3930561"/>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tr-TR" cap="all" dirty="0" smtClean="0"/>
              <a:t>PHYSICS SUB-STEPPING</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5584354"/>
            <a:ext cx="8509001" cy="742767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pPr marL="457200" indent="-457200">
              <a:buFont typeface="Arial" pitchFamily="34" charset="0"/>
              <a:buChar char="•"/>
            </a:pPr>
            <a:r>
              <a:rPr lang="en-US" sz="2800" dirty="0"/>
              <a:t>Sub-stepping will significantly improve the quality of complex physics assets, such as those used for rag doll. However, you should always weigh the improvement in quality to the CPU cost, and what is truly important to your game</a:t>
            </a:r>
            <a:r>
              <a:rPr lang="en-US" sz="2800" dirty="0" smtClean="0"/>
              <a:t>.</a:t>
            </a:r>
            <a:endParaRPr lang="tr-TR" sz="2800" dirty="0" smtClean="0"/>
          </a:p>
          <a:p>
            <a:pPr marL="457200" indent="-457200">
              <a:buFont typeface="Arial" pitchFamily="34" charset="0"/>
              <a:buChar char="•"/>
            </a:pPr>
            <a:endParaRPr lang="tr-TR" sz="2800" dirty="0"/>
          </a:p>
          <a:p>
            <a:pPr marL="457200" indent="-457200">
              <a:buFont typeface="Arial" pitchFamily="34" charset="0"/>
              <a:buChar char="•"/>
            </a:pPr>
            <a:r>
              <a:rPr lang="en-US" sz="2800" dirty="0"/>
              <a:t>Unreal Engine </a:t>
            </a:r>
            <a:r>
              <a:rPr lang="en-US" sz="2800" dirty="0" smtClean="0"/>
              <a:t>uses </a:t>
            </a:r>
            <a:r>
              <a:rPr lang="en-US" sz="2800" dirty="0"/>
              <a:t>a variable frame rate. While this is good for hardware scalability, it creates a challenge for the physics engine, which works best with small fixed time steps. Sub-stepping takes the total frame time and divides it into sub-steps. The physics simulation is then ticked multiple times per frame. The number of sub-steps taken will depend on how small your max sub-step delta time is set to. The smaller the max sub-step time the more stable your simulation will be, but at a greater CPU cost.</a:t>
            </a:r>
          </a:p>
        </p:txBody>
      </p:sp>
      <p:sp>
        <p:nvSpPr>
          <p:cNvPr id="16" name="Rectangle"/>
          <p:cNvSpPr/>
          <p:nvPr/>
        </p:nvSpPr>
        <p:spPr>
          <a:xfrm>
            <a:off x="1752108" y="5129284"/>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13314" name="Picture 2" descr="SS_Enabled.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62471" y="2324100"/>
            <a:ext cx="13521529" cy="9010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8875111"/>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6981923"/>
            <a:ext cx="15651686" cy="194925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Constraining physics objects together and to the world.</a:t>
            </a:r>
          </a:p>
        </p:txBody>
      </p:sp>
      <p:sp>
        <p:nvSpPr>
          <p:cNvPr id="45" name="AEVER"/>
          <p:cNvSpPr txBox="1"/>
          <p:nvPr/>
        </p:nvSpPr>
        <p:spPr>
          <a:xfrm>
            <a:off x="3848385" y="5638702"/>
            <a:ext cx="16687262"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tr-TR" sz="8000" cap="all" dirty="0" smtClean="0">
                <a:solidFill>
                  <a:srgbClr val="FFD966"/>
                </a:solidFill>
              </a:rPr>
              <a:t>PHYSICS CONSTRAINTS</a:t>
            </a:r>
            <a:endParaRPr sz="8000" cap="all" dirty="0">
              <a:solidFill>
                <a:srgbClr val="FFD966"/>
              </a:solidFill>
            </a:endParaRPr>
          </a:p>
        </p:txBody>
      </p:sp>
    </p:spTree>
    <p:extLst>
      <p:ext uri="{BB962C8B-B14F-4D97-AF65-F5344CB8AC3E}">
        <p14:creationId xmlns:p14="http://schemas.microsoft.com/office/powerpoint/2010/main" val="1150298475"/>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he Picture slide"/>
          <p:cNvSpPr txBox="1"/>
          <p:nvPr/>
        </p:nvSpPr>
        <p:spPr>
          <a:xfrm>
            <a:off x="1752108" y="3161120"/>
            <a:ext cx="8973592" cy="164147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tr-TR" cap="all" dirty="0" err="1" smtClean="0"/>
              <a:t>Physics</a:t>
            </a:r>
            <a:r>
              <a:rPr lang="tr-TR" cap="all" dirty="0" smtClean="0"/>
              <a:t> </a:t>
            </a:r>
            <a:r>
              <a:rPr lang="tr-TR" cap="all" dirty="0" err="1"/>
              <a:t>Constraint</a:t>
            </a:r>
            <a:r>
              <a:rPr lang="tr-TR" cap="all" dirty="0"/>
              <a:t> </a:t>
            </a:r>
            <a:r>
              <a:rPr lang="tr-TR" cap="all" dirty="0" err="1" smtClean="0"/>
              <a:t>Actor</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5584354"/>
            <a:ext cx="8509001" cy="6135013"/>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pPr marL="457200" indent="-457200">
              <a:buFont typeface="Arial" pitchFamily="34" charset="0"/>
              <a:buChar char="•"/>
            </a:pPr>
            <a:r>
              <a:rPr lang="en-US" sz="2800" dirty="0"/>
              <a:t>A constraint is basically a type of joint. It allows you to connect two Actors together (presumably one physically simulating), and also apply limits or forces. </a:t>
            </a:r>
            <a:endParaRPr lang="tr-TR" sz="2800" dirty="0" smtClean="0"/>
          </a:p>
          <a:p>
            <a:pPr marL="457200" indent="-457200">
              <a:buFont typeface="Arial" pitchFamily="34" charset="0"/>
              <a:buChar char="•"/>
            </a:pPr>
            <a:r>
              <a:rPr lang="en-US" sz="2800" dirty="0" smtClean="0"/>
              <a:t>Unreal </a:t>
            </a:r>
            <a:r>
              <a:rPr lang="en-US" sz="2800" dirty="0"/>
              <a:t>Engine has a very flexible and data-driven constraint system that allows designers to make many different types of joints simply by changing some options. </a:t>
            </a:r>
            <a:endParaRPr lang="tr-TR" sz="2800" dirty="0" smtClean="0"/>
          </a:p>
          <a:p>
            <a:pPr marL="457200" indent="-457200">
              <a:buFont typeface="Arial" pitchFamily="34" charset="0"/>
              <a:buChar char="•"/>
            </a:pPr>
            <a:r>
              <a:rPr lang="en-US" sz="2800" dirty="0" smtClean="0"/>
              <a:t>The </a:t>
            </a:r>
            <a:r>
              <a:rPr lang="en-US" sz="2800" dirty="0"/>
              <a:t>engine has a few default joint types (ball-and-socket, hinge, prismatic) but they only differ in their settings. </a:t>
            </a:r>
            <a:endParaRPr lang="tr-TR" sz="2800" dirty="0" smtClean="0"/>
          </a:p>
          <a:p>
            <a:pPr marL="457200" indent="-457200">
              <a:buFont typeface="Arial" pitchFamily="34" charset="0"/>
              <a:buChar char="•"/>
            </a:pPr>
            <a:r>
              <a:rPr lang="en-US" sz="2800" dirty="0" smtClean="0"/>
              <a:t>You </a:t>
            </a:r>
            <a:r>
              <a:rPr lang="en-US" sz="2800" dirty="0"/>
              <a:t>should feel free to start with any joint type and experiment with making your own configurations.</a:t>
            </a:r>
          </a:p>
        </p:txBody>
      </p:sp>
      <p:sp>
        <p:nvSpPr>
          <p:cNvPr id="16" name="Rectangle"/>
          <p:cNvSpPr/>
          <p:nvPr/>
        </p:nvSpPr>
        <p:spPr>
          <a:xfrm>
            <a:off x="1752108" y="5129284"/>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9218" name="Picture 2" descr="PhysCon_InToWorld.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49150" y="0"/>
            <a:ext cx="12134850" cy="3868979"/>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PhysCon_ConsActorProp.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297400" y="3981857"/>
            <a:ext cx="7086600" cy="4855004"/>
          </a:xfrm>
          <a:prstGeom prst="rect">
            <a:avLst/>
          </a:prstGeom>
          <a:noFill/>
          <a:extLst>
            <a:ext uri="{909E8E84-426E-40DD-AFC4-6F175D3DCCD1}">
              <a14:hiddenFill xmlns:a14="http://schemas.microsoft.com/office/drawing/2010/main">
                <a:solidFill>
                  <a:srgbClr val="FFFFFF"/>
                </a:solidFill>
              </a14:hiddenFill>
            </a:ext>
          </a:extLst>
        </p:spPr>
      </p:pic>
      <p:pic>
        <p:nvPicPr>
          <p:cNvPr id="9224" name="Picture 8" descr="PhysCon_RePosition.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096750" y="8858249"/>
            <a:ext cx="12287250" cy="4857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5771012"/>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he Picture slide"/>
          <p:cNvSpPr txBox="1"/>
          <p:nvPr/>
        </p:nvSpPr>
        <p:spPr>
          <a:xfrm>
            <a:off x="1752108" y="3161120"/>
            <a:ext cx="8973592" cy="164147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tr-TR" cap="all" dirty="0" err="1" smtClean="0"/>
              <a:t>Physics</a:t>
            </a:r>
            <a:r>
              <a:rPr lang="tr-TR" cap="all" dirty="0" smtClean="0"/>
              <a:t> </a:t>
            </a:r>
            <a:r>
              <a:rPr lang="tr-TR" cap="all" dirty="0" err="1"/>
              <a:t>Constraint</a:t>
            </a:r>
            <a:r>
              <a:rPr lang="tr-TR" cap="all" dirty="0"/>
              <a:t> </a:t>
            </a:r>
            <a:r>
              <a:rPr lang="tr-TR" cap="all" dirty="0" err="1" smtClean="0"/>
              <a:t>Actor</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5584354"/>
            <a:ext cx="8509001" cy="139525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pPr marL="457200" indent="-457200">
              <a:buFont typeface="Arial" pitchFamily="34" charset="0"/>
              <a:buChar char="•"/>
            </a:pPr>
            <a:r>
              <a:rPr lang="tr-TR" sz="2800" dirty="0" err="1" smtClean="0"/>
              <a:t>Connecting</a:t>
            </a:r>
            <a:r>
              <a:rPr lang="tr-TR" sz="2800" dirty="0" smtClean="0"/>
              <a:t> </a:t>
            </a:r>
            <a:r>
              <a:rPr lang="tr-TR" sz="2800" dirty="0" err="1" smtClean="0"/>
              <a:t>bones</a:t>
            </a:r>
            <a:r>
              <a:rPr lang="tr-TR" sz="2800" dirty="0" smtClean="0"/>
              <a:t> </a:t>
            </a:r>
            <a:r>
              <a:rPr lang="tr-TR" sz="2800" dirty="0" err="1" smtClean="0"/>
              <a:t>to</a:t>
            </a:r>
            <a:r>
              <a:rPr lang="tr-TR" sz="2800" dirty="0" smtClean="0"/>
              <a:t> </a:t>
            </a:r>
            <a:r>
              <a:rPr lang="tr-TR" sz="2800" dirty="0" err="1" smtClean="0"/>
              <a:t>the</a:t>
            </a:r>
            <a:r>
              <a:rPr lang="tr-TR" sz="2800" dirty="0" smtClean="0"/>
              <a:t> </a:t>
            </a:r>
            <a:r>
              <a:rPr lang="tr-TR" sz="2800" dirty="0" err="1" smtClean="0"/>
              <a:t>constraints</a:t>
            </a:r>
            <a:r>
              <a:rPr lang="tr-TR" sz="2800" dirty="0" smtClean="0"/>
              <a:t>.</a:t>
            </a:r>
          </a:p>
          <a:p>
            <a:pPr marL="457200" indent="-457200">
              <a:buFont typeface="Arial" pitchFamily="34" charset="0"/>
              <a:buChar char="•"/>
            </a:pPr>
            <a:r>
              <a:rPr lang="tr-TR" sz="2800" dirty="0" err="1" smtClean="0"/>
              <a:t>Angle</a:t>
            </a:r>
            <a:r>
              <a:rPr lang="tr-TR" sz="2800" dirty="0" smtClean="0"/>
              <a:t> </a:t>
            </a:r>
            <a:r>
              <a:rPr lang="tr-TR" sz="2800" dirty="0" err="1" smtClean="0"/>
              <a:t>Limits</a:t>
            </a:r>
            <a:r>
              <a:rPr lang="tr-TR" sz="2800" dirty="0" smtClean="0"/>
              <a:t>.</a:t>
            </a:r>
          </a:p>
          <a:p>
            <a:pPr marL="457200" indent="-457200">
              <a:buFont typeface="Arial" pitchFamily="34" charset="0"/>
              <a:buChar char="•"/>
            </a:pPr>
            <a:r>
              <a:rPr lang="tr-TR" sz="2800" dirty="0" err="1" smtClean="0"/>
              <a:t>Applying</a:t>
            </a:r>
            <a:r>
              <a:rPr lang="tr-TR" sz="2800" dirty="0" smtClean="0"/>
              <a:t> </a:t>
            </a:r>
            <a:r>
              <a:rPr lang="tr-TR" sz="2800" dirty="0" err="1" smtClean="0"/>
              <a:t>radial</a:t>
            </a:r>
            <a:r>
              <a:rPr lang="tr-TR" sz="2800" dirty="0" smtClean="0"/>
              <a:t> </a:t>
            </a:r>
            <a:r>
              <a:rPr lang="tr-TR" sz="2800" dirty="0" err="1" smtClean="0"/>
              <a:t>forces</a:t>
            </a:r>
            <a:r>
              <a:rPr lang="tr-TR" sz="2800" dirty="0" smtClean="0"/>
              <a:t>.</a:t>
            </a:r>
            <a:endParaRPr lang="en-US" sz="2800" dirty="0"/>
          </a:p>
        </p:txBody>
      </p:sp>
      <p:sp>
        <p:nvSpPr>
          <p:cNvPr id="16" name="Rectangle"/>
          <p:cNvSpPr/>
          <p:nvPr/>
        </p:nvSpPr>
        <p:spPr>
          <a:xfrm>
            <a:off x="1752108" y="5129284"/>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10242"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28853" t="9259" r="12090" b="12037"/>
          <a:stretch/>
        </p:blipFill>
        <p:spPr bwMode="auto">
          <a:xfrm>
            <a:off x="10889966" y="1490946"/>
            <a:ext cx="13494034" cy="10115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98119329"/>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he Picture slide"/>
          <p:cNvSpPr txBox="1"/>
          <p:nvPr/>
        </p:nvSpPr>
        <p:spPr>
          <a:xfrm>
            <a:off x="1752108" y="3930561"/>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tr-TR" cap="all" dirty="0" smtClean="0"/>
              <a:t>DAMPING AND FRICTION</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5584354"/>
            <a:ext cx="8509001" cy="3980577"/>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pPr marL="457200" indent="-457200">
              <a:buFont typeface="Arial" pitchFamily="34" charset="0"/>
              <a:buChar char="•"/>
            </a:pPr>
            <a:r>
              <a:rPr lang="en-US" sz="2800" dirty="0"/>
              <a:t>To slow down </a:t>
            </a:r>
            <a:r>
              <a:rPr lang="en-US" sz="2800" b="1" dirty="0"/>
              <a:t>Physics Bodies</a:t>
            </a:r>
            <a:r>
              <a:rPr lang="en-US" sz="2800" dirty="0"/>
              <a:t>, simulate atmospheric drag, or add resistance to a hinge, there are two properties available to Physics Bodies and </a:t>
            </a:r>
            <a:r>
              <a:rPr lang="en-US" sz="2800" b="1" dirty="0"/>
              <a:t>Physics Constraints</a:t>
            </a:r>
            <a:r>
              <a:rPr lang="en-US" sz="2800" dirty="0"/>
              <a:t>: </a:t>
            </a:r>
            <a:r>
              <a:rPr lang="en-US" sz="2800" b="1" dirty="0"/>
              <a:t>Linear Damping</a:t>
            </a:r>
            <a:r>
              <a:rPr lang="en-US" sz="2800" dirty="0"/>
              <a:t> and </a:t>
            </a:r>
            <a:r>
              <a:rPr lang="en-US" sz="2800" b="1" dirty="0"/>
              <a:t>Angular Damping</a:t>
            </a:r>
            <a:r>
              <a:rPr lang="en-US" sz="2800" dirty="0"/>
              <a:t>. </a:t>
            </a:r>
            <a:endParaRPr lang="tr-TR" sz="2800" dirty="0" smtClean="0"/>
          </a:p>
          <a:p>
            <a:pPr marL="457200" indent="-457200">
              <a:buFont typeface="Arial" pitchFamily="34" charset="0"/>
              <a:buChar char="•"/>
            </a:pPr>
            <a:r>
              <a:rPr lang="en-US" sz="2800" dirty="0" smtClean="0"/>
              <a:t>Linear </a:t>
            </a:r>
            <a:r>
              <a:rPr lang="en-US" sz="2800" dirty="0"/>
              <a:t>Damping controls how much the Physics Body or Constraint resists translation, while Angular Damping controls how much they resist rotating</a:t>
            </a:r>
            <a:r>
              <a:rPr lang="en-US" sz="2800" dirty="0" smtClean="0"/>
              <a:t>.</a:t>
            </a:r>
            <a:endParaRPr lang="en-US" sz="2800" dirty="0"/>
          </a:p>
        </p:txBody>
      </p:sp>
      <p:sp>
        <p:nvSpPr>
          <p:cNvPr id="16" name="Rectangle"/>
          <p:cNvSpPr/>
          <p:nvPr/>
        </p:nvSpPr>
        <p:spPr>
          <a:xfrm>
            <a:off x="1752108" y="5129284"/>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11266" name="Picture 2" descr="PhysBodyDampin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53850" y="0"/>
            <a:ext cx="12630150" cy="6696076"/>
          </a:xfrm>
          <a:prstGeom prst="rect">
            <a:avLst/>
          </a:prstGeom>
          <a:noFill/>
          <a:extLst>
            <a:ext uri="{909E8E84-426E-40DD-AFC4-6F175D3DCCD1}">
              <a14:hiddenFill xmlns:a14="http://schemas.microsoft.com/office/drawing/2010/main">
                <a:solidFill>
                  <a:srgbClr val="FFFFFF"/>
                </a:solidFill>
              </a14:hiddenFill>
            </a:ext>
          </a:extLst>
        </p:spPr>
      </p:pic>
      <p:sp>
        <p:nvSpPr>
          <p:cNvPr id="2" name="Dikdörtgen 1"/>
          <p:cNvSpPr/>
          <p:nvPr/>
        </p:nvSpPr>
        <p:spPr>
          <a:xfrm>
            <a:off x="11753850" y="7549312"/>
            <a:ext cx="12192000" cy="5262979"/>
          </a:xfrm>
          <a:prstGeom prst="rect">
            <a:avLst/>
          </a:prstGeom>
        </p:spPr>
        <p:txBody>
          <a:bodyPr>
            <a:spAutoFit/>
          </a:bodyPr>
          <a:lstStyle/>
          <a:p>
            <a:pPr algn="just"/>
            <a:r>
              <a:rPr lang="en-US" sz="2800" dirty="0"/>
              <a:t>For reference, in normal gravity (9.8m/s^2), a Linear Damping value of 30 is enough to stop any single body Actor from falling under the initial pull of gravity, at the start of the simulation. Once more than one Physics Body is interacting (through the use of Physics Constraints or if a collision is occurring), the amount of damping required to stop the Physics Body goes up.</a:t>
            </a:r>
          </a:p>
          <a:p>
            <a:pPr algn="just"/>
            <a:r>
              <a:rPr lang="en-US" sz="2800" dirty="0"/>
              <a:t>The </a:t>
            </a:r>
            <a:r>
              <a:rPr lang="en-US" sz="2800" i="1" dirty="0"/>
              <a:t>minimum</a:t>
            </a:r>
            <a:r>
              <a:rPr lang="en-US" sz="2800" dirty="0"/>
              <a:t> Linear Damping value to stop a Physics Body that has had force applied to it is around 100.</a:t>
            </a:r>
          </a:p>
          <a:p>
            <a:pPr algn="just"/>
            <a:r>
              <a:rPr lang="en-US" sz="2800" dirty="0"/>
              <a:t>Finally, with no Angular Damping, a Physics Body will continue to rotate until it is acted upon by an outside force. Even small values can reduce rotation rapidly, while a value of 100 will almost immediately stop any angular motion caused by an outside source.</a:t>
            </a:r>
          </a:p>
        </p:txBody>
      </p:sp>
    </p:spTree>
    <p:extLst>
      <p:ext uri="{BB962C8B-B14F-4D97-AF65-F5344CB8AC3E}">
        <p14:creationId xmlns:p14="http://schemas.microsoft.com/office/powerpoint/2010/main" val="2925633705"/>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74" y="6972400"/>
            <a:ext cx="15651686" cy="379591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Assets applied to physically simulated primitives, directly or via materials, used to configure and control physical properties used by the simulation.</a:t>
            </a:r>
          </a:p>
        </p:txBody>
      </p:sp>
      <p:sp>
        <p:nvSpPr>
          <p:cNvPr id="45" name="AEVER"/>
          <p:cNvSpPr txBox="1"/>
          <p:nvPr/>
        </p:nvSpPr>
        <p:spPr>
          <a:xfrm>
            <a:off x="4791753" y="3524152"/>
            <a:ext cx="14800527"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tr-TR" sz="8000" cap="all" dirty="0" smtClean="0">
                <a:solidFill>
                  <a:srgbClr val="FFD966"/>
                </a:solidFill>
              </a:rPr>
              <a:t>PHYSICS </a:t>
            </a:r>
            <a:r>
              <a:rPr lang="tr-TR" sz="8000" cap="all" dirty="0" smtClean="0">
                <a:solidFill>
                  <a:srgbClr val="FFD966"/>
                </a:solidFill>
              </a:rPr>
              <a:t>MATERIALS</a:t>
            </a:r>
            <a:endParaRPr sz="8000" cap="all" dirty="0">
              <a:solidFill>
                <a:srgbClr val="FFD966"/>
              </a:solidFill>
            </a:endParaRPr>
          </a:p>
        </p:txBody>
      </p:sp>
    </p:spTree>
    <p:extLst>
      <p:ext uri="{BB962C8B-B14F-4D97-AF65-F5344CB8AC3E}">
        <p14:creationId xmlns:p14="http://schemas.microsoft.com/office/powerpoint/2010/main" val="1262281357"/>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he Picture slide"/>
          <p:cNvSpPr txBox="1"/>
          <p:nvPr/>
        </p:nvSpPr>
        <p:spPr>
          <a:xfrm>
            <a:off x="1752108" y="3930561"/>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tr-TR" cap="all" dirty="0" smtClean="0"/>
              <a:t>PHYSICS MATERIALS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5584354"/>
            <a:ext cx="8509001" cy="3980577"/>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pPr marL="457200" indent="-457200">
              <a:buFont typeface="Arial" pitchFamily="34" charset="0"/>
              <a:buChar char="•"/>
            </a:pPr>
            <a:r>
              <a:rPr lang="en-US" sz="2800" b="1" dirty="0"/>
              <a:t>Physical Materials</a:t>
            </a:r>
            <a:r>
              <a:rPr lang="en-US" sz="2800" dirty="0"/>
              <a:t> are used to define the response of a physical object when interacting dynamically with the world. </a:t>
            </a:r>
            <a:endParaRPr lang="tr-TR" sz="2800" dirty="0" smtClean="0"/>
          </a:p>
          <a:p>
            <a:pPr marL="457200" indent="-457200">
              <a:buFont typeface="Arial" pitchFamily="34" charset="0"/>
              <a:buChar char="•"/>
            </a:pPr>
            <a:endParaRPr lang="tr-TR" sz="2800" dirty="0"/>
          </a:p>
          <a:p>
            <a:pPr marL="457200" indent="-457200">
              <a:buFont typeface="Arial" pitchFamily="34" charset="0"/>
              <a:buChar char="•"/>
            </a:pPr>
            <a:r>
              <a:rPr lang="en-US" sz="2800" dirty="0" smtClean="0"/>
              <a:t>Creating </a:t>
            </a:r>
            <a:r>
              <a:rPr lang="en-US" sz="2800" dirty="0"/>
              <a:t>one will give you a set of default values, identical to the default physical material that is applied to all physics objects. Examples of this would be a character's dead body (ragdoll), a movable crate, and so on.</a:t>
            </a:r>
            <a:endParaRPr lang="en-US" sz="2800" dirty="0"/>
          </a:p>
        </p:txBody>
      </p:sp>
      <p:sp>
        <p:nvSpPr>
          <p:cNvPr id="16" name="Rectangle"/>
          <p:cNvSpPr/>
          <p:nvPr/>
        </p:nvSpPr>
        <p:spPr>
          <a:xfrm>
            <a:off x="1752108" y="5129284"/>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1026" name="Picture 2" descr="AdjustPropertie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38613" y="0"/>
            <a:ext cx="5537769" cy="92583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taticMeshes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312895" y="9258300"/>
            <a:ext cx="6063487" cy="44557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6451575"/>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he Picture slide"/>
          <p:cNvSpPr txBox="1"/>
          <p:nvPr/>
        </p:nvSpPr>
        <p:spPr>
          <a:xfrm>
            <a:off x="1752108" y="3930561"/>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tr-TR" cap="all" dirty="0" smtClean="0"/>
              <a:t>SURFACE TYPES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5584354"/>
            <a:ext cx="8509001" cy="3980577"/>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pPr marL="457200" indent="-457200">
              <a:buFont typeface="Arial" pitchFamily="34" charset="0"/>
              <a:buChar char="•"/>
            </a:pPr>
            <a:r>
              <a:rPr lang="en-US" sz="2800" b="1" dirty="0"/>
              <a:t>Physical Materials</a:t>
            </a:r>
            <a:r>
              <a:rPr lang="en-US" sz="2800" dirty="0"/>
              <a:t> are used to define the response of a physical object when interacting dynamically with the world. </a:t>
            </a:r>
            <a:endParaRPr lang="tr-TR" sz="2800" dirty="0" smtClean="0"/>
          </a:p>
          <a:p>
            <a:pPr marL="457200" indent="-457200">
              <a:buFont typeface="Arial" pitchFamily="34" charset="0"/>
              <a:buChar char="•"/>
            </a:pPr>
            <a:endParaRPr lang="tr-TR" sz="2800" dirty="0"/>
          </a:p>
          <a:p>
            <a:pPr marL="457200" indent="-457200">
              <a:buFont typeface="Arial" pitchFamily="34" charset="0"/>
              <a:buChar char="•"/>
            </a:pPr>
            <a:r>
              <a:rPr lang="en-US" sz="2800" dirty="0" smtClean="0"/>
              <a:t>Creating </a:t>
            </a:r>
            <a:r>
              <a:rPr lang="en-US" sz="2800" dirty="0"/>
              <a:t>one will give you a set of default values, identical to the default physical material that is applied to all physics objects. Examples of this would be a character's dead body (ragdoll), a movable crate, and so on.</a:t>
            </a:r>
            <a:endParaRPr lang="en-US" sz="2800" dirty="0"/>
          </a:p>
        </p:txBody>
      </p:sp>
      <p:sp>
        <p:nvSpPr>
          <p:cNvPr id="16" name="Rectangle"/>
          <p:cNvSpPr/>
          <p:nvPr/>
        </p:nvSpPr>
        <p:spPr>
          <a:xfrm>
            <a:off x="1752108" y="5129284"/>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2050" name="Picture 2" descr="addSurfaceTop.png"/>
          <p:cNvPicPr>
            <a:picLocks noChangeAspect="1" noChangeArrowheads="1"/>
          </p:cNvPicPr>
          <p:nvPr/>
        </p:nvPicPr>
        <p:blipFill rotWithShape="1">
          <a:blip r:embed="rId3">
            <a:extLst>
              <a:ext uri="{28A0092B-C50C-407E-A947-70E740481C1C}">
                <a14:useLocalDpi xmlns:a14="http://schemas.microsoft.com/office/drawing/2010/main" val="0"/>
              </a:ext>
            </a:extLst>
          </a:blip>
          <a:srcRect r="16081"/>
          <a:stretch/>
        </p:blipFill>
        <p:spPr bwMode="auto">
          <a:xfrm>
            <a:off x="10002025" y="171450"/>
            <a:ext cx="14381975" cy="1318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8820228"/>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74" y="7267673"/>
            <a:ext cx="15651686" cy="194925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An overview of how Collision and Collision Responses operate in Unreal </a:t>
            </a:r>
            <a:r>
              <a:rPr lang="en-US" sz="6000" dirty="0" smtClean="0"/>
              <a:t>Engine</a:t>
            </a:r>
            <a:endParaRPr lang="en-US" sz="6000" dirty="0"/>
          </a:p>
        </p:txBody>
      </p:sp>
      <p:sp>
        <p:nvSpPr>
          <p:cNvPr id="45" name="AEVER"/>
          <p:cNvSpPr txBox="1"/>
          <p:nvPr/>
        </p:nvSpPr>
        <p:spPr>
          <a:xfrm>
            <a:off x="3904492" y="5638702"/>
            <a:ext cx="16575051"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tr-TR" sz="8000" cap="all" dirty="0" smtClean="0">
                <a:solidFill>
                  <a:srgbClr val="FFD966"/>
                </a:solidFill>
              </a:rPr>
              <a:t>COLLISIONS OVERVIEW</a:t>
            </a:r>
            <a:endParaRPr sz="8000" cap="all" dirty="0">
              <a:solidFill>
                <a:srgbClr val="FFD966"/>
              </a:solidFill>
            </a:endParaRPr>
          </a:p>
        </p:txBody>
      </p:sp>
    </p:spTree>
    <p:extLst>
      <p:ext uri="{BB962C8B-B14F-4D97-AF65-F5344CB8AC3E}">
        <p14:creationId xmlns:p14="http://schemas.microsoft.com/office/powerpoint/2010/main" val="954484966"/>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he Picture slide"/>
          <p:cNvSpPr txBox="1"/>
          <p:nvPr/>
        </p:nvSpPr>
        <p:spPr>
          <a:xfrm>
            <a:off x="1752108" y="3930561"/>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tr-TR" cap="all" dirty="0" smtClean="0"/>
              <a:t>SURFACE TYPES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5584354"/>
            <a:ext cx="8509001" cy="354969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Surface Types are set in the </a:t>
            </a:r>
            <a:r>
              <a:rPr lang="en-US" sz="2800" b="1" dirty="0"/>
              <a:t>DefaultEngine.ini</a:t>
            </a:r>
            <a:r>
              <a:rPr lang="en-US" sz="2800" dirty="0"/>
              <a:t> file for your project. </a:t>
            </a:r>
            <a:endParaRPr lang="tr-TR" sz="2800" dirty="0" smtClean="0"/>
          </a:p>
          <a:p>
            <a:endParaRPr lang="tr-TR" sz="2800" dirty="0"/>
          </a:p>
          <a:p>
            <a:r>
              <a:rPr lang="en-US" sz="2800" dirty="0" smtClean="0"/>
              <a:t>They </a:t>
            </a:r>
            <a:r>
              <a:rPr lang="en-US" sz="2800" dirty="0"/>
              <a:t>define an </a:t>
            </a:r>
            <a:r>
              <a:rPr lang="en-US" sz="2800" dirty="0" err="1"/>
              <a:t>enum</a:t>
            </a:r>
            <a:r>
              <a:rPr lang="en-US" sz="2800" dirty="0"/>
              <a:t> to be used in the engine for defining any number of things, from what sound plays as a character walks across a surface, to the type of decal an explosion should leave on different surfaces</a:t>
            </a:r>
            <a:r>
              <a:rPr lang="en-US" sz="2800" dirty="0" smtClean="0"/>
              <a:t>.</a:t>
            </a:r>
            <a:endParaRPr lang="en-US" sz="2800" dirty="0"/>
          </a:p>
        </p:txBody>
      </p:sp>
      <p:sp>
        <p:nvSpPr>
          <p:cNvPr id="16" name="Rectangle"/>
          <p:cNvSpPr/>
          <p:nvPr/>
        </p:nvSpPr>
        <p:spPr>
          <a:xfrm>
            <a:off x="1752108" y="5129284"/>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graphicFrame>
        <p:nvGraphicFramePr>
          <p:cNvPr id="2" name="Tablo 1"/>
          <p:cNvGraphicFramePr>
            <a:graphicFrameLocks noGrp="1"/>
          </p:cNvGraphicFramePr>
          <p:nvPr>
            <p:extLst>
              <p:ext uri="{D42A27DB-BD31-4B8C-83A1-F6EECF244321}">
                <p14:modId xmlns:p14="http://schemas.microsoft.com/office/powerpoint/2010/main" val="1514891771"/>
              </p:ext>
            </p:extLst>
          </p:nvPr>
        </p:nvGraphicFramePr>
        <p:xfrm>
          <a:off x="12992100" y="0"/>
          <a:ext cx="11391900" cy="13716001"/>
        </p:xfrm>
        <a:graphic>
          <a:graphicData uri="http://schemas.openxmlformats.org/drawingml/2006/table">
            <a:tbl>
              <a:tblPr/>
              <a:tblGrid>
                <a:gridCol w="2818205"/>
                <a:gridCol w="8573695"/>
              </a:tblGrid>
              <a:tr h="558657">
                <a:tc>
                  <a:txBody>
                    <a:bodyPr/>
                    <a:lstStyle/>
                    <a:p>
                      <a:pPr algn="l" fontAlgn="t"/>
                      <a:r>
                        <a:rPr lang="tr-TR" sz="2000" b="1" dirty="0" err="1">
                          <a:solidFill>
                            <a:srgbClr val="000000"/>
                          </a:solidFill>
                          <a:effectLst/>
                        </a:rPr>
                        <a:t>Property</a:t>
                      </a:r>
                      <a:endParaRPr lang="tr-TR" sz="2000" b="1" dirty="0">
                        <a:solidFill>
                          <a:srgbClr val="000000"/>
                        </a:solidFill>
                        <a:effectLst/>
                      </a:endParaRPr>
                    </a:p>
                  </a:txBody>
                  <a:tcPr marL="94480" marR="94480" marT="55829" marB="55829">
                    <a:lnL>
                      <a:noFill/>
                    </a:lnL>
                    <a:lnR>
                      <a:noFill/>
                    </a:lnR>
                    <a:lnT>
                      <a:noFill/>
                    </a:lnT>
                    <a:lnB w="9525" cap="flat" cmpd="sng" algn="ctr">
                      <a:solidFill>
                        <a:srgbClr val="C0C0C0"/>
                      </a:solidFill>
                      <a:prstDash val="solid"/>
                      <a:round/>
                      <a:headEnd type="none" w="med" len="med"/>
                      <a:tailEnd type="none" w="med" len="med"/>
                    </a:lnB>
                    <a:solidFill>
                      <a:srgbClr val="D8D8D8"/>
                    </a:solidFill>
                  </a:tcPr>
                </a:tc>
                <a:tc>
                  <a:txBody>
                    <a:bodyPr/>
                    <a:lstStyle/>
                    <a:p>
                      <a:pPr algn="l" fontAlgn="t"/>
                      <a:r>
                        <a:rPr lang="tr-TR" sz="2000" b="1">
                          <a:solidFill>
                            <a:srgbClr val="000000"/>
                          </a:solidFill>
                          <a:effectLst/>
                        </a:rPr>
                        <a:t>Description</a:t>
                      </a:r>
                    </a:p>
                  </a:txBody>
                  <a:tcPr marL="94480" marR="94480" marT="55829" marB="55829">
                    <a:lnL>
                      <a:noFill/>
                    </a:lnL>
                    <a:lnR>
                      <a:noFill/>
                    </a:lnR>
                    <a:lnT>
                      <a:noFill/>
                    </a:lnT>
                    <a:lnB w="9525" cap="flat" cmpd="sng" algn="ctr">
                      <a:solidFill>
                        <a:srgbClr val="C0C0C0"/>
                      </a:solidFill>
                      <a:prstDash val="solid"/>
                      <a:round/>
                      <a:headEnd type="none" w="med" len="med"/>
                      <a:tailEnd type="none" w="med" len="med"/>
                    </a:lnB>
                    <a:solidFill>
                      <a:srgbClr val="D8D8D8"/>
                    </a:solidFill>
                  </a:tcPr>
                </a:tc>
              </a:tr>
              <a:tr h="1175107">
                <a:tc>
                  <a:txBody>
                    <a:bodyPr/>
                    <a:lstStyle/>
                    <a:p>
                      <a:pPr fontAlgn="t"/>
                      <a:r>
                        <a:rPr lang="tr-TR" sz="2800" b="1" dirty="0" err="1">
                          <a:effectLst/>
                        </a:rPr>
                        <a:t>Friction</a:t>
                      </a:r>
                      <a:endParaRPr lang="tr-TR" sz="2800" dirty="0">
                        <a:effectLst/>
                      </a:endParaRPr>
                    </a:p>
                  </a:txBody>
                  <a:tcPr marL="94480" marR="94480" marT="55829" marB="55829">
                    <a:lnL>
                      <a:noFill/>
                    </a:lnL>
                    <a:lnR>
                      <a:noFill/>
                    </a:lnR>
                    <a:lnT w="9525" cap="flat" cmpd="sng" algn="ctr">
                      <a:solidFill>
                        <a:srgbClr val="C0C0C0"/>
                      </a:solidFill>
                      <a:prstDash val="solid"/>
                      <a:round/>
                      <a:headEnd type="none" w="med" len="med"/>
                      <a:tailEnd type="none" w="med" len="med"/>
                    </a:lnT>
                    <a:lnB w="9525" cap="flat" cmpd="sng" algn="ctr">
                      <a:solidFill>
                        <a:srgbClr val="C0C0C0"/>
                      </a:solidFill>
                      <a:prstDash val="solid"/>
                      <a:round/>
                      <a:headEnd type="none" w="med" len="med"/>
                      <a:tailEnd type="none" w="med" len="med"/>
                    </a:lnB>
                    <a:solidFill>
                      <a:srgbClr val="FFFFFF"/>
                    </a:solidFill>
                  </a:tcPr>
                </a:tc>
                <a:tc>
                  <a:txBody>
                    <a:bodyPr/>
                    <a:lstStyle/>
                    <a:p>
                      <a:pPr algn="l" fontAlgn="t"/>
                      <a:r>
                        <a:rPr lang="en-US" sz="2800" dirty="0">
                          <a:effectLst/>
                        </a:rPr>
                        <a:t>This is the friction value of the surface, which controls how easily things can slide on this surface.</a:t>
                      </a:r>
                    </a:p>
                  </a:txBody>
                  <a:tcPr marL="94480" marR="94480" marT="55829" marB="55829">
                    <a:lnL>
                      <a:noFill/>
                    </a:lnL>
                    <a:lnR>
                      <a:noFill/>
                    </a:lnR>
                    <a:lnT w="9525" cap="flat" cmpd="sng" algn="ctr">
                      <a:solidFill>
                        <a:srgbClr val="C0C0C0"/>
                      </a:solidFill>
                      <a:prstDash val="solid"/>
                      <a:round/>
                      <a:headEnd type="none" w="med" len="med"/>
                      <a:tailEnd type="none" w="med" len="med"/>
                    </a:lnT>
                    <a:lnB w="9525" cap="flat" cmpd="sng" algn="ctr">
                      <a:solidFill>
                        <a:srgbClr val="C0C0C0"/>
                      </a:solidFill>
                      <a:prstDash val="solid"/>
                      <a:round/>
                      <a:headEnd type="none" w="med" len="med"/>
                      <a:tailEnd type="none" w="med" len="med"/>
                    </a:lnB>
                    <a:solidFill>
                      <a:srgbClr val="FFFFFF"/>
                    </a:solidFill>
                  </a:tcPr>
                </a:tc>
              </a:tr>
              <a:tr h="2099781">
                <a:tc>
                  <a:txBody>
                    <a:bodyPr/>
                    <a:lstStyle/>
                    <a:p>
                      <a:pPr fontAlgn="t"/>
                      <a:r>
                        <a:rPr lang="tr-TR" sz="2800" b="1" dirty="0" err="1">
                          <a:effectLst/>
                        </a:rPr>
                        <a:t>Friction</a:t>
                      </a:r>
                      <a:r>
                        <a:rPr lang="tr-TR" sz="2800" b="1" dirty="0">
                          <a:effectLst/>
                        </a:rPr>
                        <a:t> </a:t>
                      </a:r>
                      <a:r>
                        <a:rPr lang="tr-TR" sz="2800" b="1" dirty="0" err="1">
                          <a:effectLst/>
                        </a:rPr>
                        <a:t>Combine</a:t>
                      </a:r>
                      <a:r>
                        <a:rPr lang="tr-TR" sz="2800" b="1" dirty="0">
                          <a:effectLst/>
                        </a:rPr>
                        <a:t> </a:t>
                      </a:r>
                      <a:r>
                        <a:rPr lang="tr-TR" sz="2800" b="1" dirty="0" err="1">
                          <a:effectLst/>
                        </a:rPr>
                        <a:t>Mode</a:t>
                      </a:r>
                      <a:endParaRPr lang="tr-TR" sz="2800" dirty="0">
                        <a:effectLst/>
                      </a:endParaRPr>
                    </a:p>
                  </a:txBody>
                  <a:tcPr marL="94480" marR="94480" marT="55829" marB="55829">
                    <a:lnL>
                      <a:noFill/>
                    </a:lnL>
                    <a:lnR>
                      <a:noFill/>
                    </a:lnR>
                    <a:lnT w="9525" cap="flat" cmpd="sng" algn="ctr">
                      <a:solidFill>
                        <a:srgbClr val="C0C0C0"/>
                      </a:solidFill>
                      <a:prstDash val="solid"/>
                      <a:round/>
                      <a:headEnd type="none" w="med" len="med"/>
                      <a:tailEnd type="none" w="med" len="med"/>
                    </a:lnT>
                    <a:lnB w="9525" cap="flat" cmpd="sng" algn="ctr">
                      <a:solidFill>
                        <a:srgbClr val="C0C0C0"/>
                      </a:solidFill>
                      <a:prstDash val="solid"/>
                      <a:round/>
                      <a:headEnd type="none" w="med" len="med"/>
                      <a:tailEnd type="none" w="med" len="med"/>
                    </a:lnB>
                    <a:solidFill>
                      <a:srgbClr val="FFFFFF"/>
                    </a:solidFill>
                  </a:tcPr>
                </a:tc>
                <a:tc>
                  <a:txBody>
                    <a:bodyPr/>
                    <a:lstStyle/>
                    <a:p>
                      <a:pPr algn="l" fontAlgn="t"/>
                      <a:r>
                        <a:rPr lang="en-US" sz="2800" dirty="0">
                          <a:effectLst/>
                        </a:rPr>
                        <a:t>This property enables you to adjust how Physical Material frictions are combined. This is set to Average by default, but can be </a:t>
                      </a:r>
                      <a:r>
                        <a:rPr lang="en-US" sz="2800" dirty="0" err="1">
                          <a:effectLst/>
                        </a:rPr>
                        <a:t>overriden</a:t>
                      </a:r>
                      <a:r>
                        <a:rPr lang="en-US" sz="2800" dirty="0">
                          <a:effectLst/>
                        </a:rPr>
                        <a:t> using the </a:t>
                      </a:r>
                      <a:r>
                        <a:rPr lang="en-US" sz="2800" b="1" dirty="0">
                          <a:effectLst/>
                        </a:rPr>
                        <a:t>Override Friction Combine Mode</a:t>
                      </a:r>
                      <a:r>
                        <a:rPr lang="en-US" sz="2800" dirty="0">
                          <a:effectLst/>
                        </a:rPr>
                        <a:t> property.</a:t>
                      </a:r>
                    </a:p>
                  </a:txBody>
                  <a:tcPr marL="94480" marR="94480" marT="55829" marB="55829">
                    <a:lnL>
                      <a:noFill/>
                    </a:lnL>
                    <a:lnR>
                      <a:noFill/>
                    </a:lnR>
                    <a:lnT w="9525" cap="flat" cmpd="sng" algn="ctr">
                      <a:solidFill>
                        <a:srgbClr val="C0C0C0"/>
                      </a:solidFill>
                      <a:prstDash val="solid"/>
                      <a:round/>
                      <a:headEnd type="none" w="med" len="med"/>
                      <a:tailEnd type="none" w="med" len="med"/>
                    </a:lnT>
                    <a:lnB w="9525" cap="flat" cmpd="sng" algn="ctr">
                      <a:solidFill>
                        <a:srgbClr val="C0C0C0"/>
                      </a:solidFill>
                      <a:prstDash val="solid"/>
                      <a:round/>
                      <a:headEnd type="none" w="med" len="med"/>
                      <a:tailEnd type="none" w="med" len="med"/>
                    </a:lnB>
                    <a:solidFill>
                      <a:srgbClr val="FFFFFF"/>
                    </a:solidFill>
                  </a:tcPr>
                </a:tc>
              </a:tr>
              <a:tr h="2099781">
                <a:tc>
                  <a:txBody>
                    <a:bodyPr/>
                    <a:lstStyle/>
                    <a:p>
                      <a:pPr fontAlgn="t"/>
                      <a:r>
                        <a:rPr lang="tr-TR" sz="2800" b="1" dirty="0" err="1">
                          <a:effectLst/>
                        </a:rPr>
                        <a:t>Override</a:t>
                      </a:r>
                      <a:r>
                        <a:rPr lang="tr-TR" sz="2800" b="1" dirty="0">
                          <a:effectLst/>
                        </a:rPr>
                        <a:t> </a:t>
                      </a:r>
                      <a:r>
                        <a:rPr lang="tr-TR" sz="2800" b="1" dirty="0" err="1">
                          <a:effectLst/>
                        </a:rPr>
                        <a:t>Friction</a:t>
                      </a:r>
                      <a:r>
                        <a:rPr lang="tr-TR" sz="2800" b="1" dirty="0">
                          <a:effectLst/>
                        </a:rPr>
                        <a:t> </a:t>
                      </a:r>
                      <a:r>
                        <a:rPr lang="tr-TR" sz="2800" b="1" dirty="0" err="1">
                          <a:effectLst/>
                        </a:rPr>
                        <a:t>Combine</a:t>
                      </a:r>
                      <a:r>
                        <a:rPr lang="tr-TR" sz="2800" b="1" dirty="0">
                          <a:effectLst/>
                        </a:rPr>
                        <a:t> </a:t>
                      </a:r>
                      <a:r>
                        <a:rPr lang="tr-TR" sz="2800" b="1" dirty="0" err="1">
                          <a:effectLst/>
                        </a:rPr>
                        <a:t>Mode</a:t>
                      </a:r>
                      <a:endParaRPr lang="tr-TR" sz="2800" dirty="0">
                        <a:effectLst/>
                      </a:endParaRPr>
                    </a:p>
                  </a:txBody>
                  <a:tcPr marL="94480" marR="94480" marT="55829" marB="55829">
                    <a:lnL>
                      <a:noFill/>
                    </a:lnL>
                    <a:lnR>
                      <a:noFill/>
                    </a:lnR>
                    <a:lnT w="9525" cap="flat" cmpd="sng" algn="ctr">
                      <a:solidFill>
                        <a:srgbClr val="C0C0C0"/>
                      </a:solidFill>
                      <a:prstDash val="solid"/>
                      <a:round/>
                      <a:headEnd type="none" w="med" len="med"/>
                      <a:tailEnd type="none" w="med" len="med"/>
                    </a:lnT>
                    <a:lnB w="9525" cap="flat" cmpd="sng" algn="ctr">
                      <a:solidFill>
                        <a:srgbClr val="C0C0C0"/>
                      </a:solidFill>
                      <a:prstDash val="solid"/>
                      <a:round/>
                      <a:headEnd type="none" w="med" len="med"/>
                      <a:tailEnd type="none" w="med" len="med"/>
                    </a:lnB>
                    <a:solidFill>
                      <a:srgbClr val="FFFFFF"/>
                    </a:solidFill>
                  </a:tcPr>
                </a:tc>
                <a:tc>
                  <a:txBody>
                    <a:bodyPr/>
                    <a:lstStyle/>
                    <a:p>
                      <a:pPr algn="l" fontAlgn="t"/>
                      <a:r>
                        <a:rPr lang="en-US" sz="2800" dirty="0">
                          <a:effectLst/>
                        </a:rPr>
                        <a:t>By default, the Friction Combine Mode is set to </a:t>
                      </a:r>
                      <a:r>
                        <a:rPr lang="en-US" sz="2800" b="1" dirty="0">
                          <a:effectLst/>
                        </a:rPr>
                        <a:t>Average</a:t>
                      </a:r>
                      <a:r>
                        <a:rPr lang="en-US" sz="2800" dirty="0">
                          <a:effectLst/>
                        </a:rPr>
                        <a:t>, by enabling this property you can change how Frictions are combined between touching Physical Materials.</a:t>
                      </a:r>
                    </a:p>
                  </a:txBody>
                  <a:tcPr marL="94480" marR="94480" marT="55829" marB="55829">
                    <a:lnL>
                      <a:noFill/>
                    </a:lnL>
                    <a:lnR>
                      <a:noFill/>
                    </a:lnR>
                    <a:lnT w="9525" cap="flat" cmpd="sng" algn="ctr">
                      <a:solidFill>
                        <a:srgbClr val="C0C0C0"/>
                      </a:solidFill>
                      <a:prstDash val="solid"/>
                      <a:round/>
                      <a:headEnd type="none" w="med" len="med"/>
                      <a:tailEnd type="none" w="med" len="med"/>
                    </a:lnT>
                    <a:lnB w="9525" cap="flat" cmpd="sng" algn="ctr">
                      <a:solidFill>
                        <a:srgbClr val="C0C0C0"/>
                      </a:solidFill>
                      <a:prstDash val="solid"/>
                      <a:round/>
                      <a:headEnd type="none" w="med" len="med"/>
                      <a:tailEnd type="none" w="med" len="med"/>
                    </a:lnB>
                    <a:solidFill>
                      <a:srgbClr val="FFFFFF"/>
                    </a:solidFill>
                  </a:tcPr>
                </a:tc>
              </a:tr>
              <a:tr h="1483332">
                <a:tc>
                  <a:txBody>
                    <a:bodyPr/>
                    <a:lstStyle/>
                    <a:p>
                      <a:pPr fontAlgn="t"/>
                      <a:r>
                        <a:rPr lang="tr-TR" sz="2800" b="1">
                          <a:effectLst/>
                        </a:rPr>
                        <a:t>Restitution</a:t>
                      </a:r>
                      <a:endParaRPr lang="tr-TR" sz="2800">
                        <a:effectLst/>
                      </a:endParaRPr>
                    </a:p>
                  </a:txBody>
                  <a:tcPr marL="94480" marR="94480" marT="55829" marB="55829">
                    <a:lnL>
                      <a:noFill/>
                    </a:lnL>
                    <a:lnR>
                      <a:noFill/>
                    </a:lnR>
                    <a:lnT w="9525" cap="flat" cmpd="sng" algn="ctr">
                      <a:solidFill>
                        <a:srgbClr val="C0C0C0"/>
                      </a:solidFill>
                      <a:prstDash val="solid"/>
                      <a:round/>
                      <a:headEnd type="none" w="med" len="med"/>
                      <a:tailEnd type="none" w="med" len="med"/>
                    </a:lnT>
                    <a:lnB w="9525" cap="flat" cmpd="sng" algn="ctr">
                      <a:solidFill>
                        <a:srgbClr val="C0C0C0"/>
                      </a:solidFill>
                      <a:prstDash val="solid"/>
                      <a:round/>
                      <a:headEnd type="none" w="med" len="med"/>
                      <a:tailEnd type="none" w="med" len="med"/>
                    </a:lnB>
                    <a:solidFill>
                      <a:srgbClr val="FFFFFF"/>
                    </a:solidFill>
                  </a:tcPr>
                </a:tc>
                <a:tc>
                  <a:txBody>
                    <a:bodyPr/>
                    <a:lstStyle/>
                    <a:p>
                      <a:pPr algn="l" fontAlgn="t"/>
                      <a:r>
                        <a:rPr lang="en-US" sz="2800" dirty="0">
                          <a:effectLst/>
                        </a:rPr>
                        <a:t>This is how "bouncy" the surface is, or how much energy it retains when it collides with another surface.</a:t>
                      </a:r>
                    </a:p>
                  </a:txBody>
                  <a:tcPr marL="94480" marR="94480" marT="55829" marB="55829">
                    <a:lnL>
                      <a:noFill/>
                    </a:lnL>
                    <a:lnR>
                      <a:noFill/>
                    </a:lnR>
                    <a:lnT w="9525" cap="flat" cmpd="sng" algn="ctr">
                      <a:solidFill>
                        <a:srgbClr val="C0C0C0"/>
                      </a:solidFill>
                      <a:prstDash val="solid"/>
                      <a:round/>
                      <a:headEnd type="none" w="med" len="med"/>
                      <a:tailEnd type="none" w="med" len="med"/>
                    </a:lnT>
                    <a:lnB w="9525" cap="flat" cmpd="sng" algn="ctr">
                      <a:solidFill>
                        <a:srgbClr val="C0C0C0"/>
                      </a:solidFill>
                      <a:prstDash val="solid"/>
                      <a:round/>
                      <a:headEnd type="none" w="med" len="med"/>
                      <a:tailEnd type="none" w="med" len="med"/>
                    </a:lnB>
                    <a:solidFill>
                      <a:srgbClr val="FFFFFF"/>
                    </a:solidFill>
                  </a:tcPr>
                </a:tc>
              </a:tr>
              <a:tr h="2408006">
                <a:tc>
                  <a:txBody>
                    <a:bodyPr/>
                    <a:lstStyle/>
                    <a:p>
                      <a:pPr fontAlgn="t"/>
                      <a:r>
                        <a:rPr lang="tr-TR" sz="2800" b="1">
                          <a:effectLst/>
                        </a:rPr>
                        <a:t>Restitution Combine Mode</a:t>
                      </a:r>
                      <a:endParaRPr lang="tr-TR" sz="2800">
                        <a:effectLst/>
                      </a:endParaRPr>
                    </a:p>
                  </a:txBody>
                  <a:tcPr marL="94480" marR="94480" marT="55829" marB="55829">
                    <a:lnL>
                      <a:noFill/>
                    </a:lnL>
                    <a:lnR>
                      <a:noFill/>
                    </a:lnR>
                    <a:lnT w="9525" cap="flat" cmpd="sng" algn="ctr">
                      <a:solidFill>
                        <a:srgbClr val="C0C0C0"/>
                      </a:solidFill>
                      <a:prstDash val="solid"/>
                      <a:round/>
                      <a:headEnd type="none" w="med" len="med"/>
                      <a:tailEnd type="none" w="med" len="med"/>
                    </a:lnT>
                    <a:lnB w="9525" cap="flat" cmpd="sng" algn="ctr">
                      <a:solidFill>
                        <a:srgbClr val="C0C0C0"/>
                      </a:solidFill>
                      <a:prstDash val="solid"/>
                      <a:round/>
                      <a:headEnd type="none" w="med" len="med"/>
                      <a:tailEnd type="none" w="med" len="med"/>
                    </a:lnB>
                    <a:solidFill>
                      <a:srgbClr val="FFFFFF"/>
                    </a:solidFill>
                  </a:tcPr>
                </a:tc>
                <a:tc>
                  <a:txBody>
                    <a:bodyPr/>
                    <a:lstStyle/>
                    <a:p>
                      <a:pPr algn="l" fontAlgn="t"/>
                      <a:r>
                        <a:rPr lang="en-US" sz="2800" dirty="0">
                          <a:effectLst/>
                        </a:rPr>
                        <a:t>This property enables you to adjust how Physical Material restitutions are combined. This is set to Average by default, but can be </a:t>
                      </a:r>
                      <a:r>
                        <a:rPr lang="en-US" sz="2800" dirty="0" err="1">
                          <a:effectLst/>
                        </a:rPr>
                        <a:t>overriden</a:t>
                      </a:r>
                      <a:r>
                        <a:rPr lang="en-US" sz="2800" dirty="0">
                          <a:effectLst/>
                        </a:rPr>
                        <a:t> using the </a:t>
                      </a:r>
                      <a:r>
                        <a:rPr lang="en-US" sz="2800" b="1" dirty="0">
                          <a:effectLst/>
                        </a:rPr>
                        <a:t>Override Restitution Combine Mode</a:t>
                      </a:r>
                      <a:r>
                        <a:rPr lang="en-US" sz="2800" dirty="0">
                          <a:effectLst/>
                        </a:rPr>
                        <a:t> property.</a:t>
                      </a:r>
                    </a:p>
                  </a:txBody>
                  <a:tcPr marL="94480" marR="94480" marT="55829" marB="55829">
                    <a:lnL>
                      <a:noFill/>
                    </a:lnL>
                    <a:lnR>
                      <a:noFill/>
                    </a:lnR>
                    <a:lnT w="9525" cap="flat" cmpd="sng" algn="ctr">
                      <a:solidFill>
                        <a:srgbClr val="C0C0C0"/>
                      </a:solidFill>
                      <a:prstDash val="solid"/>
                      <a:round/>
                      <a:headEnd type="none" w="med" len="med"/>
                      <a:tailEnd type="none" w="med" len="med"/>
                    </a:lnT>
                    <a:lnB w="9525" cap="flat" cmpd="sng" algn="ctr">
                      <a:solidFill>
                        <a:srgbClr val="C0C0C0"/>
                      </a:solidFill>
                      <a:prstDash val="solid"/>
                      <a:round/>
                      <a:headEnd type="none" w="med" len="med"/>
                      <a:tailEnd type="none" w="med" len="med"/>
                    </a:lnB>
                    <a:solidFill>
                      <a:srgbClr val="FFFFFF"/>
                    </a:solidFill>
                  </a:tcPr>
                </a:tc>
              </a:tr>
              <a:tr h="2099781">
                <a:tc>
                  <a:txBody>
                    <a:bodyPr/>
                    <a:lstStyle/>
                    <a:p>
                      <a:pPr fontAlgn="t"/>
                      <a:r>
                        <a:rPr lang="tr-TR" sz="2800" b="1" dirty="0" err="1">
                          <a:effectLst/>
                        </a:rPr>
                        <a:t>Override</a:t>
                      </a:r>
                      <a:r>
                        <a:rPr lang="tr-TR" sz="2800" b="1" dirty="0">
                          <a:effectLst/>
                        </a:rPr>
                        <a:t> </a:t>
                      </a:r>
                      <a:r>
                        <a:rPr lang="tr-TR" sz="2800" b="1" dirty="0" err="1">
                          <a:effectLst/>
                        </a:rPr>
                        <a:t>Restitution</a:t>
                      </a:r>
                      <a:r>
                        <a:rPr lang="tr-TR" sz="2800" b="1" dirty="0">
                          <a:effectLst/>
                        </a:rPr>
                        <a:t> </a:t>
                      </a:r>
                      <a:r>
                        <a:rPr lang="tr-TR" sz="2800" b="1" dirty="0" err="1">
                          <a:effectLst/>
                        </a:rPr>
                        <a:t>Combine</a:t>
                      </a:r>
                      <a:r>
                        <a:rPr lang="tr-TR" sz="2800" b="1" dirty="0">
                          <a:effectLst/>
                        </a:rPr>
                        <a:t> </a:t>
                      </a:r>
                      <a:r>
                        <a:rPr lang="tr-TR" sz="2800" b="1" dirty="0" err="1">
                          <a:effectLst/>
                        </a:rPr>
                        <a:t>Mode</a:t>
                      </a:r>
                      <a:endParaRPr lang="tr-TR" sz="2800" dirty="0">
                        <a:effectLst/>
                      </a:endParaRPr>
                    </a:p>
                  </a:txBody>
                  <a:tcPr marL="94480" marR="94480" marT="55829" marB="55829">
                    <a:lnL>
                      <a:noFill/>
                    </a:lnL>
                    <a:lnR>
                      <a:noFill/>
                    </a:lnR>
                    <a:lnT w="9525" cap="flat" cmpd="sng" algn="ctr">
                      <a:solidFill>
                        <a:srgbClr val="C0C0C0"/>
                      </a:solidFill>
                      <a:prstDash val="solid"/>
                      <a:round/>
                      <a:headEnd type="none" w="med" len="med"/>
                      <a:tailEnd type="none" w="med" len="med"/>
                    </a:lnT>
                    <a:lnB w="9525" cap="flat" cmpd="sng" algn="ctr">
                      <a:solidFill>
                        <a:srgbClr val="C0C0C0"/>
                      </a:solidFill>
                      <a:prstDash val="solid"/>
                      <a:round/>
                      <a:headEnd type="none" w="med" len="med"/>
                      <a:tailEnd type="none" w="med" len="med"/>
                    </a:lnB>
                    <a:solidFill>
                      <a:srgbClr val="FFFFFF"/>
                    </a:solidFill>
                  </a:tcPr>
                </a:tc>
                <a:tc>
                  <a:txBody>
                    <a:bodyPr/>
                    <a:lstStyle/>
                    <a:p>
                      <a:pPr algn="l" fontAlgn="t"/>
                      <a:r>
                        <a:rPr lang="en-US" sz="2800" dirty="0">
                          <a:effectLst/>
                        </a:rPr>
                        <a:t>By default, the Restitution Combine Mode is set to </a:t>
                      </a:r>
                      <a:r>
                        <a:rPr lang="en-US" sz="2800" b="1" dirty="0">
                          <a:effectLst/>
                        </a:rPr>
                        <a:t>Average</a:t>
                      </a:r>
                      <a:r>
                        <a:rPr lang="en-US" sz="2800" dirty="0">
                          <a:effectLst/>
                        </a:rPr>
                        <a:t>, by enabling this property you can change how Restitutions are combined between touching Physical Materials.</a:t>
                      </a:r>
                    </a:p>
                  </a:txBody>
                  <a:tcPr marL="94480" marR="94480" marT="55829" marB="55829">
                    <a:lnL>
                      <a:noFill/>
                    </a:lnL>
                    <a:lnR>
                      <a:noFill/>
                    </a:lnR>
                    <a:lnT w="9525" cap="flat" cmpd="sng" algn="ctr">
                      <a:solidFill>
                        <a:srgbClr val="C0C0C0"/>
                      </a:solidFill>
                      <a:prstDash val="solid"/>
                      <a:round/>
                      <a:headEnd type="none" w="med" len="med"/>
                      <a:tailEnd type="none" w="med" len="med"/>
                    </a:lnT>
                    <a:lnB w="9525" cap="flat" cmpd="sng" algn="ctr">
                      <a:solidFill>
                        <a:srgbClr val="C0C0C0"/>
                      </a:solidFill>
                      <a:prstDash val="solid"/>
                      <a:round/>
                      <a:headEnd type="none" w="med" len="med"/>
                      <a:tailEnd type="none" w="med" len="med"/>
                    </a:lnB>
                    <a:solidFill>
                      <a:srgbClr val="FFFFFF"/>
                    </a:solidFill>
                  </a:tcPr>
                </a:tc>
              </a:tr>
              <a:tr h="1791556">
                <a:tc>
                  <a:txBody>
                    <a:bodyPr/>
                    <a:lstStyle/>
                    <a:p>
                      <a:pPr fontAlgn="t"/>
                      <a:r>
                        <a:rPr lang="tr-TR" sz="2800" b="1">
                          <a:effectLst/>
                        </a:rPr>
                        <a:t>Density</a:t>
                      </a:r>
                      <a:endParaRPr lang="tr-TR" sz="2800">
                        <a:effectLst/>
                      </a:endParaRPr>
                    </a:p>
                  </a:txBody>
                  <a:tcPr marL="94480" marR="94480" marT="55829" marB="55829">
                    <a:lnL>
                      <a:noFill/>
                    </a:lnL>
                    <a:lnR>
                      <a:noFill/>
                    </a:lnR>
                    <a:lnT w="9525" cap="flat" cmpd="sng" algn="ctr">
                      <a:solidFill>
                        <a:srgbClr val="C0C0C0"/>
                      </a:solidFill>
                      <a:prstDash val="solid"/>
                      <a:round/>
                      <a:headEnd type="none" w="med" len="med"/>
                      <a:tailEnd type="none" w="med" len="med"/>
                    </a:lnT>
                    <a:lnB>
                      <a:noFill/>
                    </a:lnB>
                    <a:solidFill>
                      <a:srgbClr val="FFFFFF"/>
                    </a:solidFill>
                  </a:tcPr>
                </a:tc>
                <a:tc>
                  <a:txBody>
                    <a:bodyPr/>
                    <a:lstStyle/>
                    <a:p>
                      <a:pPr algn="l" fontAlgn="t"/>
                      <a:r>
                        <a:rPr lang="en-US" sz="2800" dirty="0">
                          <a:effectLst/>
                        </a:rPr>
                        <a:t>Used with the shape of the object to calculate its mass properties. The higher the number, the heavier the object. Measured as </a:t>
                      </a:r>
                      <a:r>
                        <a:rPr lang="en-US" sz="2800" b="1" dirty="0">
                          <a:effectLst/>
                        </a:rPr>
                        <a:t>g</a:t>
                      </a:r>
                      <a:r>
                        <a:rPr lang="en-US" sz="2800" dirty="0">
                          <a:effectLst/>
                        </a:rPr>
                        <a:t> per cubic </a:t>
                      </a:r>
                      <a:r>
                        <a:rPr lang="en-US" sz="2800" b="1" dirty="0">
                          <a:effectLst/>
                        </a:rPr>
                        <a:t>cm</a:t>
                      </a:r>
                      <a:r>
                        <a:rPr lang="en-US" sz="2800" dirty="0">
                          <a:effectLst/>
                        </a:rPr>
                        <a:t>.</a:t>
                      </a:r>
                    </a:p>
                  </a:txBody>
                  <a:tcPr marL="94480" marR="94480" marT="55829" marB="55829">
                    <a:lnL>
                      <a:noFill/>
                    </a:lnL>
                    <a:lnR>
                      <a:noFill/>
                    </a:lnR>
                    <a:lnT w="9525" cap="flat" cmpd="sng" algn="ctr">
                      <a:solidFill>
                        <a:srgbClr val="C0C0C0"/>
                      </a:solidFill>
                      <a:prstDash val="solid"/>
                      <a:round/>
                      <a:headEnd type="none" w="med" len="med"/>
                      <a:tailEnd type="none" w="med" len="med"/>
                    </a:lnT>
                    <a:lnB>
                      <a:noFill/>
                    </a:lnB>
                    <a:solidFill>
                      <a:srgbClr val="FFFFFF"/>
                    </a:solidFill>
                  </a:tcPr>
                </a:tc>
              </a:tr>
            </a:tbl>
          </a:graphicData>
        </a:graphic>
      </p:graphicFrame>
      <p:pic>
        <p:nvPicPr>
          <p:cNvPr id="3074" name="Picture 2" descr="SurfaceTyp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05883" y="9410699"/>
            <a:ext cx="8433025" cy="3935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868119"/>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44"/>
          <p:cNvSpPr/>
          <p:nvPr/>
        </p:nvSpPr>
        <p:spPr>
          <a:xfrm>
            <a:off x="12200817" y="-53266"/>
            <a:ext cx="12254204" cy="13716000"/>
          </a:xfrm>
          <a:prstGeom prst="rect">
            <a:avLst/>
          </a:prstGeom>
          <a:solidFill>
            <a:srgbClr val="F3F3F3"/>
          </a:solid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000000"/>
              </a:buClr>
              <a:buSzPts val="3200"/>
              <a:buFont typeface="Helvetica Neue Light"/>
              <a:buNone/>
            </a:pPr>
            <a:endParaRPr sz="3200" b="0" i="0" u="none" strike="noStrike" cap="none">
              <a:solidFill>
                <a:srgbClr val="FFFFFF"/>
              </a:solidFill>
              <a:latin typeface="Helvetica Neue"/>
              <a:ea typeface="Helvetica Neue"/>
              <a:cs typeface="Helvetica Neue"/>
              <a:sym typeface="Helvetica Neue"/>
            </a:endParaRPr>
          </a:p>
        </p:txBody>
      </p:sp>
      <p:sp>
        <p:nvSpPr>
          <p:cNvPr id="592" name="Google Shape;592;p44"/>
          <p:cNvSpPr txBox="1"/>
          <p:nvPr/>
        </p:nvSpPr>
        <p:spPr>
          <a:xfrm>
            <a:off x="1762500" y="3272363"/>
            <a:ext cx="9819899" cy="1641475"/>
          </a:xfrm>
          <a:prstGeom prst="rect">
            <a:avLst/>
          </a:prstGeom>
          <a:noFill/>
          <a:ln>
            <a:noFill/>
          </a:ln>
        </p:spPr>
        <p:txBody>
          <a:bodyPr spcFirstLastPara="1" wrap="square" lIns="50800" tIns="50800" rIns="50800" bIns="50800" anchor="b" anchorCtr="0">
            <a:spAutoFit/>
          </a:bodyPr>
          <a:lstStyle/>
          <a:p>
            <a:pPr marL="0" marR="0" lvl="0" indent="0" algn="l" rtl="0">
              <a:lnSpc>
                <a:spcPct val="100000"/>
              </a:lnSpc>
              <a:spcBef>
                <a:spcPts val="0"/>
              </a:spcBef>
              <a:spcAft>
                <a:spcPts val="0"/>
              </a:spcAft>
              <a:buClr>
                <a:srgbClr val="000000"/>
              </a:buClr>
              <a:buSzPts val="5000"/>
              <a:buFont typeface="Helvetica Neue"/>
              <a:buNone/>
            </a:pPr>
            <a:r>
              <a:rPr lang="tr-TR" sz="5000" b="1" i="0" u="none" strike="noStrike" cap="none" dirty="0" smtClean="0">
                <a:solidFill>
                  <a:srgbClr val="000000"/>
                </a:solidFill>
                <a:latin typeface="Helvetica Neue"/>
                <a:ea typeface="Helvetica Neue"/>
                <a:cs typeface="Helvetica Neue"/>
                <a:sym typeface="Helvetica Neue"/>
              </a:rPr>
              <a:t>HOMEWORK: </a:t>
            </a:r>
            <a:endParaRPr dirty="0"/>
          </a:p>
          <a:p>
            <a:pPr marL="0" marR="0" lvl="0" indent="0" algn="l" rtl="0">
              <a:lnSpc>
                <a:spcPct val="100000"/>
              </a:lnSpc>
              <a:spcBef>
                <a:spcPts val="0"/>
              </a:spcBef>
              <a:spcAft>
                <a:spcPts val="0"/>
              </a:spcAft>
              <a:buClr>
                <a:srgbClr val="000000"/>
              </a:buClr>
              <a:buSzPts val="5000"/>
              <a:buFont typeface="Helvetica Neue"/>
              <a:buNone/>
            </a:pPr>
            <a:r>
              <a:rPr lang="tr-TR" b="1" dirty="0" smtClean="0">
                <a:latin typeface="Helvetica Neue"/>
                <a:ea typeface="Helvetica Neue"/>
                <a:cs typeface="Helvetica Neue"/>
                <a:sym typeface="Helvetica Neue"/>
              </a:rPr>
              <a:t>BREAKABLE HANGING TRAPS</a:t>
            </a:r>
            <a:endParaRPr sz="5000" b="1" i="0" u="none" strike="noStrike" cap="none" dirty="0">
              <a:solidFill>
                <a:srgbClr val="000000"/>
              </a:solidFill>
              <a:latin typeface="Helvetica Neue"/>
              <a:ea typeface="Helvetica Neue"/>
              <a:cs typeface="Helvetica Neue"/>
              <a:sym typeface="Helvetica Neue"/>
            </a:endParaRPr>
          </a:p>
        </p:txBody>
      </p:sp>
      <p:sp>
        <p:nvSpPr>
          <p:cNvPr id="593" name="Google Shape;593;p44"/>
          <p:cNvSpPr/>
          <p:nvPr/>
        </p:nvSpPr>
        <p:spPr>
          <a:xfrm>
            <a:off x="14050270" y="4399603"/>
            <a:ext cx="9238448" cy="5406608"/>
          </a:xfrm>
          <a:prstGeom prst="rect">
            <a:avLst/>
          </a:prstGeom>
          <a:noFill/>
          <a:ln>
            <a:noFill/>
          </a:ln>
        </p:spPr>
        <p:txBody>
          <a:bodyPr spcFirstLastPara="1" wrap="square" lIns="50800" tIns="50800" rIns="50800" bIns="50800" anchor="t" anchorCtr="0">
            <a:spAutoFit/>
          </a:bodyPr>
          <a:lstStyle/>
          <a:p>
            <a:pPr marL="457200" marR="0" lvl="0" indent="-279400" algn="l" rtl="0">
              <a:lnSpc>
                <a:spcPct val="100000"/>
              </a:lnSpc>
              <a:spcBef>
                <a:spcPts val="0"/>
              </a:spcBef>
              <a:spcAft>
                <a:spcPts val="0"/>
              </a:spcAft>
              <a:buClr>
                <a:srgbClr val="000000"/>
              </a:buClr>
              <a:buSzPts val="2800"/>
              <a:buFont typeface="Arial"/>
              <a:buNone/>
            </a:pPr>
            <a:endParaRPr sz="2800" b="0" i="0" u="none" strike="noStrike" cap="none">
              <a:solidFill>
                <a:srgbClr val="000000"/>
              </a:solidFill>
              <a:latin typeface="Helvetica Neue"/>
              <a:ea typeface="Helvetica Neue"/>
              <a:cs typeface="Helvetica Neue"/>
              <a:sym typeface="Helvetica Neue"/>
            </a:endParaRPr>
          </a:p>
          <a:p>
            <a:pPr marL="457200" marR="0" lvl="0" indent="-279400" algn="l" rtl="0">
              <a:lnSpc>
                <a:spcPct val="100000"/>
              </a:lnSpc>
              <a:spcBef>
                <a:spcPts val="1000"/>
              </a:spcBef>
              <a:spcAft>
                <a:spcPts val="0"/>
              </a:spcAft>
              <a:buClr>
                <a:srgbClr val="000000"/>
              </a:buClr>
              <a:buSzPts val="2800"/>
              <a:buFont typeface="Arial"/>
              <a:buNone/>
            </a:pPr>
            <a:endParaRPr sz="2800" b="0" i="0" u="none" strike="noStrike" cap="none">
              <a:solidFill>
                <a:srgbClr val="000000"/>
              </a:solidFill>
              <a:latin typeface="Helvetica Neue"/>
              <a:ea typeface="Helvetica Neue"/>
              <a:cs typeface="Helvetica Neue"/>
              <a:sym typeface="Helvetica Neue"/>
            </a:endParaRPr>
          </a:p>
          <a:p>
            <a:pPr marL="457200" marR="0" lvl="0" indent="-279400" algn="l" rtl="0">
              <a:lnSpc>
                <a:spcPct val="100000"/>
              </a:lnSpc>
              <a:spcBef>
                <a:spcPts val="1000"/>
              </a:spcBef>
              <a:spcAft>
                <a:spcPts val="0"/>
              </a:spcAft>
              <a:buClr>
                <a:srgbClr val="000000"/>
              </a:buClr>
              <a:buSzPts val="2800"/>
              <a:buFont typeface="Arial"/>
              <a:buNone/>
            </a:pPr>
            <a:endParaRPr sz="2800" b="0" i="0" u="none" strike="noStrike" cap="none">
              <a:solidFill>
                <a:srgbClr val="000000"/>
              </a:solidFill>
              <a:latin typeface="Helvetica Neue"/>
              <a:ea typeface="Helvetica Neue"/>
              <a:cs typeface="Helvetica Neue"/>
              <a:sym typeface="Helvetica Neue"/>
            </a:endParaRPr>
          </a:p>
          <a:p>
            <a:pPr marL="457200" marR="0" lvl="0" indent="-279400" algn="l" rtl="0">
              <a:lnSpc>
                <a:spcPct val="100000"/>
              </a:lnSpc>
              <a:spcBef>
                <a:spcPts val="1000"/>
              </a:spcBef>
              <a:spcAft>
                <a:spcPts val="0"/>
              </a:spcAft>
              <a:buClr>
                <a:srgbClr val="000000"/>
              </a:buClr>
              <a:buSzPts val="2800"/>
              <a:buFont typeface="Arial"/>
              <a:buNone/>
            </a:pPr>
            <a:endParaRPr sz="2800" b="0" i="0" u="none" strike="noStrike" cap="none">
              <a:solidFill>
                <a:srgbClr val="000000"/>
              </a:solidFill>
              <a:latin typeface="Helvetica Neue"/>
              <a:ea typeface="Helvetica Neue"/>
              <a:cs typeface="Helvetica Neue"/>
              <a:sym typeface="Helvetica Neue"/>
            </a:endParaRPr>
          </a:p>
          <a:p>
            <a:pPr marL="457200" marR="0" lvl="0" indent="-114300" algn="l" rtl="0">
              <a:lnSpc>
                <a:spcPct val="100000"/>
              </a:lnSpc>
              <a:spcBef>
                <a:spcPts val="1000"/>
              </a:spcBef>
              <a:spcAft>
                <a:spcPts val="0"/>
              </a:spcAft>
              <a:buClr>
                <a:srgbClr val="000000"/>
              </a:buClr>
              <a:buSzPts val="5400"/>
              <a:buFont typeface="Arial"/>
              <a:buNone/>
            </a:pPr>
            <a:endParaRPr sz="5400" b="0" i="0" u="none" strike="noStrike" cap="none">
              <a:solidFill>
                <a:srgbClr val="000000"/>
              </a:solidFill>
              <a:latin typeface="Helvetica Neue"/>
              <a:ea typeface="Helvetica Neue"/>
              <a:cs typeface="Helvetica Neue"/>
              <a:sym typeface="Helvetica Neue"/>
            </a:endParaRPr>
          </a:p>
          <a:p>
            <a:pPr marL="0" marR="0" lvl="0" indent="0" algn="l" rtl="0">
              <a:lnSpc>
                <a:spcPct val="100000"/>
              </a:lnSpc>
              <a:spcBef>
                <a:spcPts val="1000"/>
              </a:spcBef>
              <a:spcAft>
                <a:spcPts val="0"/>
              </a:spcAft>
              <a:buClr>
                <a:srgbClr val="000000"/>
              </a:buClr>
              <a:buSzPts val="2800"/>
              <a:buFont typeface="Helvetica Neue"/>
              <a:buNone/>
            </a:pPr>
            <a:endParaRPr sz="2800" b="0" i="0" u="none" strike="noStrike" cap="none">
              <a:solidFill>
                <a:srgbClr val="000000"/>
              </a:solidFill>
              <a:latin typeface="Helvetica Neue"/>
              <a:ea typeface="Helvetica Neue"/>
              <a:cs typeface="Helvetica Neue"/>
              <a:sym typeface="Helvetica Neue"/>
            </a:endParaRPr>
          </a:p>
          <a:p>
            <a:pPr marL="0" marR="0" lvl="0" indent="0" algn="l" rtl="0">
              <a:lnSpc>
                <a:spcPct val="100000"/>
              </a:lnSpc>
              <a:spcBef>
                <a:spcPts val="1000"/>
              </a:spcBef>
              <a:spcAft>
                <a:spcPts val="0"/>
              </a:spcAft>
              <a:buClr>
                <a:srgbClr val="000000"/>
              </a:buClr>
              <a:buSzPts val="2800"/>
              <a:buFont typeface="Helvetica Neue"/>
              <a:buNone/>
            </a:pPr>
            <a:endParaRPr sz="2800" b="0" i="0" u="none" strike="noStrike" cap="none">
              <a:solidFill>
                <a:srgbClr val="000000"/>
              </a:solidFill>
              <a:latin typeface="Helvetica Neue"/>
              <a:ea typeface="Helvetica Neue"/>
              <a:cs typeface="Helvetica Neue"/>
              <a:sym typeface="Helvetica Neue"/>
            </a:endParaRPr>
          </a:p>
          <a:p>
            <a:pPr marL="0" marR="0" lvl="0" indent="0" algn="l" rtl="0">
              <a:lnSpc>
                <a:spcPct val="100000"/>
              </a:lnSpc>
              <a:spcBef>
                <a:spcPts val="1000"/>
              </a:spcBef>
              <a:spcAft>
                <a:spcPts val="0"/>
              </a:spcAft>
              <a:buClr>
                <a:srgbClr val="000000"/>
              </a:buClr>
              <a:buSzPts val="2800"/>
              <a:buFont typeface="Helvetica Neue"/>
              <a:buNone/>
            </a:pPr>
            <a:endParaRPr sz="2800" b="0" i="0" u="none" strike="noStrike" cap="none">
              <a:solidFill>
                <a:srgbClr val="000000"/>
              </a:solidFill>
              <a:latin typeface="Helvetica Neue"/>
              <a:ea typeface="Helvetica Neue"/>
              <a:cs typeface="Helvetica Neue"/>
              <a:sym typeface="Helvetica Neue"/>
            </a:endParaRPr>
          </a:p>
          <a:p>
            <a:pPr marL="0" marR="0" lvl="0" indent="0" algn="l" rtl="0">
              <a:lnSpc>
                <a:spcPct val="100000"/>
              </a:lnSpc>
              <a:spcBef>
                <a:spcPts val="1000"/>
              </a:spcBef>
              <a:spcAft>
                <a:spcPts val="0"/>
              </a:spcAft>
              <a:buClr>
                <a:srgbClr val="000000"/>
              </a:buClr>
              <a:buSzPts val="2800"/>
              <a:buFont typeface="Helvetica Neue"/>
              <a:buNone/>
            </a:pPr>
            <a:endParaRPr sz="2800" b="0" i="0" u="none" strike="noStrike" cap="none">
              <a:solidFill>
                <a:srgbClr val="000000"/>
              </a:solidFill>
              <a:latin typeface="Helvetica Neue"/>
              <a:ea typeface="Helvetica Neue"/>
              <a:cs typeface="Helvetica Neue"/>
              <a:sym typeface="Helvetica Neue"/>
            </a:endParaRPr>
          </a:p>
        </p:txBody>
      </p:sp>
      <p:sp>
        <p:nvSpPr>
          <p:cNvPr id="594" name="Google Shape;594;p44"/>
          <p:cNvSpPr/>
          <p:nvPr/>
        </p:nvSpPr>
        <p:spPr>
          <a:xfrm>
            <a:off x="1762501" y="5461894"/>
            <a:ext cx="9400032" cy="127365"/>
          </a:xfrm>
          <a:prstGeom prst="rect">
            <a:avLst/>
          </a:prstGeom>
          <a:solidFill>
            <a:srgbClr val="FFD966"/>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5000"/>
              <a:buFont typeface="Helvetica Neue"/>
              <a:buNone/>
            </a:pPr>
            <a:endParaRPr sz="5000" b="0" i="0" u="none" strike="noStrike" cap="none">
              <a:solidFill>
                <a:srgbClr val="000000"/>
              </a:solidFill>
              <a:latin typeface="Helvetica Neue Light"/>
              <a:ea typeface="Helvetica Neue Light"/>
              <a:cs typeface="Helvetica Neue Light"/>
              <a:sym typeface="Helvetica Neue Light"/>
            </a:endParaRPr>
          </a:p>
        </p:txBody>
      </p:sp>
      <p:pic>
        <p:nvPicPr>
          <p:cNvPr id="595" name="Google Shape;595;p44"/>
          <p:cNvPicPr preferRelativeResize="0"/>
          <p:nvPr/>
        </p:nvPicPr>
        <p:blipFill rotWithShape="1">
          <a:blip r:embed="rId3">
            <a:alphaModFix/>
          </a:blip>
          <a:srcRect l="16436" t="8536" r="16029" b="30822"/>
          <a:stretch/>
        </p:blipFill>
        <p:spPr>
          <a:xfrm>
            <a:off x="4693243" y="403083"/>
            <a:ext cx="2626729" cy="2683625"/>
          </a:xfrm>
          <a:prstGeom prst="rect">
            <a:avLst/>
          </a:prstGeom>
          <a:noFill/>
          <a:ln>
            <a:noFill/>
          </a:ln>
        </p:spPr>
      </p:pic>
      <p:sp>
        <p:nvSpPr>
          <p:cNvPr id="597" name="Google Shape;597;p44"/>
          <p:cNvSpPr/>
          <p:nvPr/>
        </p:nvSpPr>
        <p:spPr>
          <a:xfrm>
            <a:off x="13544550" y="558800"/>
            <a:ext cx="10572750" cy="4319131"/>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000000"/>
              </a:buClr>
              <a:buSzPts val="5000"/>
              <a:buFont typeface="Helvetica Neue"/>
              <a:buNone/>
            </a:pPr>
            <a:r>
              <a:rPr lang="tr-TR" sz="5000" b="1" i="0" u="none" strike="noStrike" cap="none" dirty="0" smtClean="0">
                <a:solidFill>
                  <a:srgbClr val="000000"/>
                </a:solidFill>
                <a:latin typeface="Helvetica Neue"/>
                <a:ea typeface="Helvetica Neue"/>
                <a:cs typeface="Helvetica Neue"/>
                <a:sym typeface="Helvetica Neue"/>
              </a:rPr>
              <a:t>HINTS:</a:t>
            </a:r>
            <a:endParaRPr dirty="0" smtClean="0"/>
          </a:p>
          <a:p>
            <a:pPr marL="0" marR="0" lvl="0" indent="0" algn="l" rtl="0">
              <a:lnSpc>
                <a:spcPct val="100000"/>
              </a:lnSpc>
              <a:spcBef>
                <a:spcPts val="0"/>
              </a:spcBef>
              <a:spcAft>
                <a:spcPts val="0"/>
              </a:spcAft>
              <a:buClr>
                <a:srgbClr val="000000"/>
              </a:buClr>
              <a:buSzPts val="2800"/>
              <a:buFont typeface="Helvetica Neue"/>
              <a:buNone/>
            </a:pPr>
            <a:endParaRPr sz="2800" b="0" i="0" u="none" strike="noStrike" cap="none" dirty="0" smtClean="0">
              <a:solidFill>
                <a:srgbClr val="000000"/>
              </a:solidFill>
              <a:latin typeface="Helvetica Neue"/>
              <a:ea typeface="Helvetica Neue"/>
              <a:cs typeface="Helvetica Neue"/>
              <a:sym typeface="Helvetica Neue"/>
            </a:endParaRPr>
          </a:p>
          <a:p>
            <a:pPr algn="l">
              <a:buClr>
                <a:srgbClr val="000000"/>
              </a:buClr>
              <a:buSzPts val="2800"/>
            </a:pPr>
            <a:r>
              <a:rPr lang="tr-TR" sz="2800" dirty="0" err="1" smtClean="0">
                <a:latin typeface="Helvetica Neue"/>
                <a:ea typeface="Helvetica Neue"/>
                <a:cs typeface="Helvetica Neue"/>
                <a:sym typeface="Helvetica Neue"/>
              </a:rPr>
              <a:t>Consider</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using</a:t>
            </a:r>
            <a:r>
              <a:rPr lang="tr-TR" sz="2800" dirty="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these</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nodes</a:t>
            </a:r>
            <a:r>
              <a:rPr lang="tr-TR" sz="2800" dirty="0" smtClean="0">
                <a:latin typeface="Helvetica Neue"/>
                <a:ea typeface="Helvetica Neue"/>
                <a:cs typeface="Helvetica Neue"/>
                <a:sym typeface="Helvetica Neue"/>
              </a:rPr>
              <a:t>:</a:t>
            </a:r>
          </a:p>
          <a:p>
            <a:pPr marL="457200" indent="-457200" algn="l">
              <a:buClr>
                <a:srgbClr val="000000"/>
              </a:buClr>
              <a:buSzPts val="2800"/>
              <a:buFont typeface="Arial"/>
              <a:buChar char="•"/>
            </a:pPr>
            <a:endParaRPr lang="tr-TR" sz="2800" dirty="0">
              <a:latin typeface="Helvetica Neue"/>
              <a:ea typeface="Helvetica Neue"/>
              <a:cs typeface="Helvetica Neue"/>
              <a:sym typeface="Helvetica Neue"/>
            </a:endParaRPr>
          </a:p>
          <a:p>
            <a:pPr marL="457200" lvl="1" indent="-457200" algn="l">
              <a:buClr>
                <a:srgbClr val="000000"/>
              </a:buClr>
              <a:buSzPts val="2800"/>
              <a:buFont typeface="Arial"/>
              <a:buChar char="•"/>
            </a:pPr>
            <a:r>
              <a:rPr lang="tr-TR" sz="2800" dirty="0" err="1" smtClean="0">
                <a:latin typeface="Helvetica Neue"/>
                <a:ea typeface="Helvetica Neue"/>
                <a:cs typeface="Helvetica Neue"/>
                <a:sym typeface="Helvetica Neue"/>
              </a:rPr>
              <a:t>PhysicsConstraintComponent</a:t>
            </a:r>
            <a:r>
              <a:rPr lang="tr-TR" sz="2800" dirty="0" smtClean="0">
                <a:latin typeface="Helvetica Neue"/>
                <a:ea typeface="Helvetica Neue"/>
                <a:cs typeface="Helvetica Neue"/>
                <a:sym typeface="Helvetica Neue"/>
              </a:rPr>
              <a:t>::</a:t>
            </a:r>
            <a:r>
              <a:rPr lang="tr-TR" sz="2800" dirty="0" err="1" smtClean="0">
                <a:latin typeface="Helvetica Neue"/>
                <a:ea typeface="Helvetica Neue"/>
                <a:cs typeface="Helvetica Neue"/>
                <a:sym typeface="Helvetica Neue"/>
              </a:rPr>
              <a:t>BreakConstraint</a:t>
            </a:r>
            <a:r>
              <a:rPr lang="tr-TR" sz="2800" dirty="0" smtClean="0">
                <a:latin typeface="Helvetica Neue"/>
                <a:ea typeface="Helvetica Neue"/>
                <a:cs typeface="Helvetica Neue"/>
                <a:sym typeface="Helvetica Neue"/>
              </a:rPr>
              <a:t>()</a:t>
            </a:r>
          </a:p>
          <a:p>
            <a:pPr marL="457200" lvl="1" indent="-457200" algn="l">
              <a:buClr>
                <a:srgbClr val="000000"/>
              </a:buClr>
              <a:buSzPts val="2800"/>
              <a:buFont typeface="Arial"/>
              <a:buChar char="•"/>
            </a:pPr>
            <a:r>
              <a:rPr lang="tr-TR" sz="2800" dirty="0" err="1" smtClean="0">
                <a:latin typeface="Helvetica Neue"/>
                <a:ea typeface="Helvetica Neue"/>
                <a:cs typeface="Helvetica Neue"/>
                <a:sym typeface="Helvetica Neue"/>
              </a:rPr>
              <a:t>CableComponent</a:t>
            </a:r>
            <a:r>
              <a:rPr lang="tr-TR" sz="2800" dirty="0" smtClean="0">
                <a:latin typeface="Helvetica Neue"/>
                <a:ea typeface="Helvetica Neue"/>
                <a:cs typeface="Helvetica Neue"/>
                <a:sym typeface="Helvetica Neue"/>
              </a:rPr>
              <a:t>::</a:t>
            </a:r>
            <a:r>
              <a:rPr lang="tr-TR" sz="2800" dirty="0" err="1" smtClean="0">
                <a:latin typeface="Helvetica Neue"/>
                <a:ea typeface="Helvetica Neue"/>
                <a:cs typeface="Helvetica Neue"/>
                <a:sym typeface="Helvetica Neue"/>
              </a:rPr>
              <a:t>SetAttachEnd</a:t>
            </a:r>
            <a:r>
              <a:rPr lang="tr-TR" sz="2800" dirty="0" smtClean="0">
                <a:latin typeface="Helvetica Neue"/>
                <a:ea typeface="Helvetica Neue"/>
                <a:cs typeface="Helvetica Neue"/>
                <a:sym typeface="Helvetica Neue"/>
              </a:rPr>
              <a:t>() / </a:t>
            </a:r>
            <a:r>
              <a:rPr lang="tr-TR" sz="2800" dirty="0" err="1" smtClean="0">
                <a:latin typeface="Helvetica Neue"/>
                <a:ea typeface="Helvetica Neue"/>
                <a:cs typeface="Helvetica Neue"/>
                <a:sym typeface="Helvetica Neue"/>
              </a:rPr>
              <a:t>SetAttachEndTo</a:t>
            </a:r>
            <a:r>
              <a:rPr lang="tr-TR" sz="2800" dirty="0" smtClean="0">
                <a:latin typeface="Helvetica Neue"/>
                <a:ea typeface="Helvetica Neue"/>
                <a:cs typeface="Helvetica Neue"/>
                <a:sym typeface="Helvetica Neue"/>
              </a:rPr>
              <a:t>()</a:t>
            </a:r>
          </a:p>
          <a:p>
            <a:pPr marL="457200" lvl="1" indent="-457200" algn="l">
              <a:buClr>
                <a:srgbClr val="000000"/>
              </a:buClr>
              <a:buSzPts val="2800"/>
              <a:buFont typeface="Arial"/>
              <a:buChar char="•"/>
            </a:pPr>
            <a:r>
              <a:rPr lang="tr-TR" sz="2800" dirty="0" err="1" smtClean="0">
                <a:latin typeface="Helvetica Neue"/>
                <a:ea typeface="Helvetica Neue"/>
                <a:cs typeface="Helvetica Neue"/>
                <a:sym typeface="Helvetica Neue"/>
              </a:rPr>
              <a:t>PhysicsConstraintComponent</a:t>
            </a:r>
            <a:r>
              <a:rPr lang="tr-TR" sz="2800" dirty="0" smtClean="0">
                <a:latin typeface="Helvetica Neue"/>
                <a:ea typeface="Helvetica Neue"/>
                <a:cs typeface="Helvetica Neue"/>
                <a:sym typeface="Helvetica Neue"/>
              </a:rPr>
              <a:t>::</a:t>
            </a:r>
            <a:r>
              <a:rPr lang="tr-TR" sz="2800" dirty="0" err="1" smtClean="0">
                <a:latin typeface="Helvetica Neue"/>
                <a:ea typeface="Helvetica Neue"/>
                <a:cs typeface="Helvetica Neue"/>
                <a:sym typeface="Helvetica Neue"/>
              </a:rPr>
              <a:t>SetAngularDriveMode</a:t>
            </a:r>
            <a:r>
              <a:rPr lang="tr-TR" sz="2800" dirty="0" smtClean="0">
                <a:latin typeface="Helvetica Neue"/>
                <a:ea typeface="Helvetica Neue"/>
                <a:cs typeface="Helvetica Neue"/>
                <a:sym typeface="Helvetica Neue"/>
              </a:rPr>
              <a:t>()</a:t>
            </a:r>
          </a:p>
          <a:p>
            <a:pPr marL="457200" lvl="1" indent="-457200" algn="l">
              <a:buClr>
                <a:srgbClr val="000000"/>
              </a:buClr>
              <a:buSzPts val="2800"/>
              <a:buFont typeface="Arial"/>
              <a:buChar char="•"/>
            </a:pPr>
            <a:r>
              <a:rPr lang="tr-TR" sz="2800" dirty="0" err="1" smtClean="0">
                <a:latin typeface="Helvetica Neue"/>
                <a:ea typeface="Helvetica Neue"/>
                <a:cs typeface="Helvetica Neue"/>
                <a:sym typeface="Helvetica Neue"/>
              </a:rPr>
              <a:t>PhysicsConstraintComponent</a:t>
            </a:r>
            <a:r>
              <a:rPr lang="tr-TR" sz="2800" dirty="0">
                <a:latin typeface="Helvetica Neue"/>
                <a:ea typeface="Helvetica Neue"/>
                <a:cs typeface="Helvetica Neue"/>
                <a:sym typeface="Helvetica Neue"/>
              </a:rPr>
              <a:t>::</a:t>
            </a:r>
            <a:r>
              <a:rPr lang="tr-TR" sz="2800" dirty="0" err="1">
                <a:latin typeface="Helvetica Neue"/>
                <a:ea typeface="Helvetica Neue"/>
                <a:cs typeface="Helvetica Neue"/>
                <a:sym typeface="Helvetica Neue"/>
              </a:rPr>
              <a:t>SetAngularOrientationTarget</a:t>
            </a:r>
            <a:r>
              <a:rPr lang="tr-TR" sz="2800" dirty="0" smtClean="0">
                <a:latin typeface="Helvetica Neue"/>
                <a:ea typeface="Helvetica Neue"/>
                <a:cs typeface="Helvetica Neue"/>
                <a:sym typeface="Helvetica Neue"/>
              </a:rPr>
              <a:t>()</a:t>
            </a:r>
          </a:p>
          <a:p>
            <a:pPr marL="457200" lvl="1" indent="-457200" algn="l">
              <a:buClr>
                <a:srgbClr val="000000"/>
              </a:buClr>
              <a:buSzPts val="2800"/>
              <a:buFont typeface="Arial"/>
              <a:buChar char="•"/>
            </a:pPr>
            <a:r>
              <a:rPr lang="tr-TR" sz="2800" dirty="0" err="1">
                <a:latin typeface="Helvetica Neue"/>
                <a:ea typeface="Helvetica Neue"/>
                <a:cs typeface="Helvetica Neue"/>
                <a:sym typeface="Helvetica Neue"/>
              </a:rPr>
              <a:t>PhysicsConstraintComponent</a:t>
            </a:r>
            <a:r>
              <a:rPr lang="tr-TR" sz="2800" dirty="0">
                <a:latin typeface="Helvetica Neue"/>
                <a:ea typeface="Helvetica Neue"/>
                <a:cs typeface="Helvetica Neue"/>
                <a:sym typeface="Helvetica Neue"/>
              </a:rPr>
              <a:t>::</a:t>
            </a:r>
            <a:r>
              <a:rPr lang="tr-TR" sz="2800" dirty="0" err="1" smtClean="0">
                <a:latin typeface="Helvetica Neue"/>
                <a:ea typeface="Helvetica Neue"/>
                <a:cs typeface="Helvetica Neue"/>
                <a:sym typeface="Helvetica Neue"/>
              </a:rPr>
              <a:t>SetAngularDriveParams</a:t>
            </a:r>
            <a:r>
              <a:rPr lang="tr-TR" sz="2800" dirty="0" smtClean="0">
                <a:latin typeface="Helvetica Neue"/>
                <a:ea typeface="Helvetica Neue"/>
                <a:cs typeface="Helvetica Neue"/>
                <a:sym typeface="Helvetica Neue"/>
              </a:rPr>
              <a:t>()</a:t>
            </a:r>
            <a:endParaRPr lang="tr-TR" sz="5000" b="1" i="0" u="none" strike="noStrike" cap="none" dirty="0" smtClean="0">
              <a:solidFill>
                <a:srgbClr val="000000"/>
              </a:solidFill>
              <a:latin typeface="Helvetica Neue"/>
              <a:ea typeface="Helvetica Neue"/>
              <a:cs typeface="Helvetica Neue"/>
              <a:sym typeface="Helvetica Neue"/>
            </a:endParaRPr>
          </a:p>
        </p:txBody>
      </p:sp>
      <p:sp>
        <p:nvSpPr>
          <p:cNvPr id="10" name="Google Shape;597;p44"/>
          <p:cNvSpPr/>
          <p:nvPr/>
        </p:nvSpPr>
        <p:spPr>
          <a:xfrm>
            <a:off x="1569635" y="5835650"/>
            <a:ext cx="10205628" cy="9643666"/>
          </a:xfrm>
          <a:prstGeom prst="rect">
            <a:avLst/>
          </a:prstGeom>
          <a:noFill/>
          <a:ln>
            <a:noFill/>
          </a:ln>
        </p:spPr>
        <p:txBody>
          <a:bodyPr spcFirstLastPara="1" wrap="square" lIns="50800" tIns="50800" rIns="50800" bIns="50800" anchor="t" anchorCtr="0">
            <a:spAutoFit/>
          </a:bodyPr>
          <a:lstStyle/>
          <a:p>
            <a:pPr marL="0" marR="0" lvl="0" indent="0" algn="l" rtl="0">
              <a:lnSpc>
                <a:spcPct val="100000"/>
              </a:lnSpc>
              <a:spcBef>
                <a:spcPts val="0"/>
              </a:spcBef>
              <a:spcAft>
                <a:spcPts val="0"/>
              </a:spcAft>
              <a:buClr>
                <a:srgbClr val="000000"/>
              </a:buClr>
              <a:buSzPts val="5000"/>
              <a:buFont typeface="Helvetica Neue"/>
              <a:buNone/>
            </a:pPr>
            <a:r>
              <a:rPr lang="tr-TR" sz="5000" b="1" i="0" u="none" strike="noStrike" cap="none" dirty="0" smtClean="0">
                <a:solidFill>
                  <a:srgbClr val="000000"/>
                </a:solidFill>
                <a:latin typeface="Helvetica Neue"/>
                <a:ea typeface="Helvetica Neue"/>
                <a:cs typeface="Helvetica Neue"/>
                <a:sym typeface="Helvetica Neue"/>
              </a:rPr>
              <a:t>REQUIREMENTS:</a:t>
            </a:r>
            <a:endParaRPr dirty="0" smtClean="0"/>
          </a:p>
          <a:p>
            <a:pPr marL="0" marR="0" lvl="0" indent="0" algn="l" rtl="0">
              <a:lnSpc>
                <a:spcPct val="100000"/>
              </a:lnSpc>
              <a:spcBef>
                <a:spcPts val="0"/>
              </a:spcBef>
              <a:spcAft>
                <a:spcPts val="0"/>
              </a:spcAft>
              <a:buClr>
                <a:srgbClr val="000000"/>
              </a:buClr>
              <a:buSzPts val="2800"/>
              <a:buFont typeface="Helvetica Neue"/>
              <a:buNone/>
            </a:pPr>
            <a:endParaRPr sz="2800" b="0" i="0" u="none" strike="noStrike" cap="none" dirty="0" smtClean="0">
              <a:solidFill>
                <a:srgbClr val="000000"/>
              </a:solidFill>
              <a:latin typeface="Helvetica Neue"/>
              <a:ea typeface="Helvetica Neue"/>
              <a:cs typeface="Helvetica Neue"/>
              <a:sym typeface="Helvetica Neue"/>
            </a:endParaRPr>
          </a:p>
          <a:p>
            <a:pPr marL="457200" indent="-457200" algn="l">
              <a:buClr>
                <a:srgbClr val="000000"/>
              </a:buClr>
              <a:buSzPts val="2800"/>
              <a:buFont typeface="Arial"/>
              <a:buChar char="•"/>
            </a:pPr>
            <a:r>
              <a:rPr lang="en-US" sz="2800" dirty="0">
                <a:latin typeface="Helvetica Neue"/>
                <a:ea typeface="Helvetica Neue"/>
                <a:cs typeface="Helvetica Neue"/>
                <a:sym typeface="Helvetica Neue"/>
              </a:rPr>
              <a:t>Implement </a:t>
            </a:r>
            <a:r>
              <a:rPr lang="tr-TR" sz="2800" dirty="0" smtClean="0">
                <a:latin typeface="Helvetica Neue"/>
                <a:ea typeface="Helvetica Neue"/>
                <a:cs typeface="Helvetica Neue"/>
                <a:sym typeface="Helvetica Neue"/>
              </a:rPr>
              <a:t>a </a:t>
            </a:r>
            <a:r>
              <a:rPr lang="tr-TR" sz="2800" b="1" dirty="0" err="1" smtClean="0">
                <a:latin typeface="Helvetica Neue"/>
                <a:ea typeface="Helvetica Neue"/>
                <a:cs typeface="Helvetica Neue"/>
                <a:sym typeface="Helvetica Neue"/>
              </a:rPr>
              <a:t>BP_Hanging_Trap</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blueprint</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with</a:t>
            </a:r>
            <a:r>
              <a:rPr lang="tr-TR" sz="2800" dirty="0" smtClean="0">
                <a:latin typeface="Helvetica Neue"/>
                <a:ea typeface="Helvetica Neue"/>
                <a:cs typeface="Helvetica Neue"/>
                <a:sym typeface="Helvetica Neue"/>
              </a:rPr>
              <a:t> a </a:t>
            </a:r>
          </a:p>
          <a:p>
            <a:pPr marL="514350" lvl="5" indent="-514350" algn="l">
              <a:buClr>
                <a:srgbClr val="000000"/>
              </a:buClr>
              <a:buSzPts val="2800"/>
              <a:buFont typeface="+mj-lt"/>
              <a:buAutoNum type="arabicPeriod"/>
            </a:pPr>
            <a:r>
              <a:rPr lang="tr-TR" sz="2800" b="1" dirty="0" err="1" smtClean="0">
                <a:latin typeface="Helvetica Neue"/>
                <a:ea typeface="Helvetica Neue"/>
                <a:cs typeface="Helvetica Neue"/>
                <a:sym typeface="Helvetica Neue"/>
              </a:rPr>
              <a:t>sphere</a:t>
            </a:r>
            <a:r>
              <a:rPr lang="tr-TR" sz="2800" b="1" dirty="0" smtClean="0">
                <a:latin typeface="Helvetica Neue"/>
                <a:ea typeface="Helvetica Neue"/>
                <a:cs typeface="Helvetica Neue"/>
                <a:sym typeface="Helvetica Neue"/>
              </a:rPr>
              <a:t> </a:t>
            </a:r>
            <a:r>
              <a:rPr lang="tr-TR" sz="2800" b="1" dirty="0" err="1" smtClean="0">
                <a:latin typeface="Helvetica Neue"/>
                <a:ea typeface="Helvetica Neue"/>
                <a:cs typeface="Helvetica Neue"/>
                <a:sym typeface="Helvetica Neue"/>
              </a:rPr>
              <a:t>static</a:t>
            </a:r>
            <a:r>
              <a:rPr lang="tr-TR" sz="2800" b="1" dirty="0" smtClean="0">
                <a:latin typeface="Helvetica Neue"/>
                <a:ea typeface="Helvetica Neue"/>
                <a:cs typeface="Helvetica Neue"/>
                <a:sym typeface="Helvetica Neue"/>
              </a:rPr>
              <a:t> mesh </a:t>
            </a:r>
            <a:r>
              <a:rPr lang="tr-TR" sz="2800" b="1" dirty="0" err="1" smtClean="0">
                <a:latin typeface="Helvetica Neue"/>
                <a:ea typeface="Helvetica Neue"/>
                <a:cs typeface="Helvetica Neue"/>
                <a:sym typeface="Helvetica Neue"/>
              </a:rPr>
              <a:t>component</a:t>
            </a:r>
            <a:endParaRPr lang="tr-TR" sz="2800" b="1" dirty="0" smtClean="0">
              <a:latin typeface="Helvetica Neue"/>
              <a:ea typeface="Helvetica Neue"/>
              <a:cs typeface="Helvetica Neue"/>
              <a:sym typeface="Helvetica Neue"/>
            </a:endParaRPr>
          </a:p>
          <a:p>
            <a:pPr marL="514350" lvl="5" indent="-514350" algn="l">
              <a:buClr>
                <a:srgbClr val="000000"/>
              </a:buClr>
              <a:buSzPts val="2800"/>
              <a:buFont typeface="+mj-lt"/>
              <a:buAutoNum type="arabicPeriod"/>
            </a:pPr>
            <a:r>
              <a:rPr lang="tr-TR" sz="2800" b="1" dirty="0" err="1" smtClean="0">
                <a:latin typeface="Helvetica Neue"/>
                <a:ea typeface="Helvetica Neue"/>
                <a:cs typeface="Helvetica Neue"/>
                <a:sym typeface="Helvetica Neue"/>
              </a:rPr>
              <a:t>cable</a:t>
            </a:r>
            <a:r>
              <a:rPr lang="tr-TR" sz="2800" b="1" dirty="0" smtClean="0">
                <a:latin typeface="Helvetica Neue"/>
                <a:ea typeface="Helvetica Neue"/>
                <a:cs typeface="Helvetica Neue"/>
                <a:sym typeface="Helvetica Neue"/>
              </a:rPr>
              <a:t> </a:t>
            </a:r>
            <a:r>
              <a:rPr lang="tr-TR" sz="2800" b="1" dirty="0" err="1" smtClean="0">
                <a:latin typeface="Helvetica Neue"/>
                <a:ea typeface="Helvetica Neue"/>
                <a:cs typeface="Helvetica Neue"/>
                <a:sym typeface="Helvetica Neue"/>
              </a:rPr>
              <a:t>component</a:t>
            </a:r>
            <a:endParaRPr lang="tr-TR" sz="2800" b="1" dirty="0" smtClean="0">
              <a:latin typeface="Helvetica Neue"/>
              <a:ea typeface="Helvetica Neue"/>
              <a:cs typeface="Helvetica Neue"/>
              <a:sym typeface="Helvetica Neue"/>
            </a:endParaRPr>
          </a:p>
          <a:p>
            <a:pPr marL="514350" lvl="5" indent="-514350" algn="l">
              <a:buClr>
                <a:srgbClr val="000000"/>
              </a:buClr>
              <a:buSzPts val="2800"/>
              <a:buFont typeface="+mj-lt"/>
              <a:buAutoNum type="arabicPeriod"/>
            </a:pPr>
            <a:r>
              <a:rPr lang="tr-TR" sz="2800" b="1" dirty="0" err="1" smtClean="0">
                <a:latin typeface="Helvetica Neue"/>
                <a:ea typeface="Helvetica Neue"/>
                <a:cs typeface="Helvetica Neue"/>
                <a:sym typeface="Helvetica Neue"/>
              </a:rPr>
              <a:t>physics</a:t>
            </a:r>
            <a:r>
              <a:rPr lang="tr-TR" sz="2800" b="1" dirty="0" smtClean="0">
                <a:latin typeface="Helvetica Neue"/>
                <a:ea typeface="Helvetica Neue"/>
                <a:cs typeface="Helvetica Neue"/>
                <a:sym typeface="Helvetica Neue"/>
              </a:rPr>
              <a:t> </a:t>
            </a:r>
            <a:r>
              <a:rPr lang="tr-TR" sz="2800" b="1" dirty="0" err="1" smtClean="0">
                <a:latin typeface="Helvetica Neue"/>
                <a:ea typeface="Helvetica Neue"/>
                <a:cs typeface="Helvetica Neue"/>
                <a:sym typeface="Helvetica Neue"/>
              </a:rPr>
              <a:t>constraint</a:t>
            </a:r>
            <a:r>
              <a:rPr lang="tr-TR" sz="2800" dirty="0" smtClean="0">
                <a:latin typeface="Helvetica Neue"/>
                <a:ea typeface="Helvetica Neue"/>
                <a:cs typeface="Helvetica Neue"/>
                <a:sym typeface="Helvetica Neue"/>
              </a:rPr>
              <a:t>.</a:t>
            </a:r>
          </a:p>
          <a:p>
            <a:pPr marL="457200" indent="-457200" algn="l">
              <a:buClr>
                <a:srgbClr val="000000"/>
              </a:buClr>
              <a:buSzPts val="2800"/>
              <a:buFont typeface="Arial"/>
              <a:buChar char="•"/>
            </a:pPr>
            <a:endParaRPr lang="tr-TR" sz="2800" dirty="0" smtClean="0">
              <a:latin typeface="Helvetica Neue"/>
              <a:ea typeface="Helvetica Neue"/>
              <a:cs typeface="Helvetica Neue"/>
              <a:sym typeface="Helvetica Neue"/>
            </a:endParaRPr>
          </a:p>
          <a:p>
            <a:pPr marL="457200" indent="-457200" algn="l">
              <a:buClr>
                <a:srgbClr val="000000"/>
              </a:buClr>
              <a:buSzPts val="2800"/>
              <a:buFont typeface="Arial"/>
              <a:buChar char="•"/>
            </a:pPr>
            <a:r>
              <a:rPr lang="tr-TR" sz="2800" dirty="0" err="1" smtClean="0">
                <a:latin typeface="Helvetica Neue"/>
                <a:ea typeface="Helvetica Neue"/>
                <a:cs typeface="Helvetica Neue"/>
                <a:sym typeface="Helvetica Neue"/>
              </a:rPr>
              <a:t>Avatar</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should</a:t>
            </a:r>
            <a:r>
              <a:rPr lang="tr-TR" sz="2800" dirty="0" smtClean="0">
                <a:latin typeface="Helvetica Neue"/>
                <a:ea typeface="Helvetica Neue"/>
                <a:cs typeface="Helvetica Neue"/>
                <a:sym typeface="Helvetica Neue"/>
              </a:rPr>
              <a:t> be </a:t>
            </a:r>
            <a:r>
              <a:rPr lang="tr-TR" sz="2800" dirty="0" err="1" smtClean="0">
                <a:latin typeface="Helvetica Neue"/>
                <a:ea typeface="Helvetica Neue"/>
                <a:cs typeface="Helvetica Neue"/>
                <a:sym typeface="Helvetica Neue"/>
              </a:rPr>
              <a:t>able</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to</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attack</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and</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cut</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the</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cable</a:t>
            </a:r>
            <a:r>
              <a:rPr lang="tr-TR" sz="2800" dirty="0" smtClean="0">
                <a:latin typeface="Helvetica Neue"/>
                <a:ea typeface="Helvetica Neue"/>
                <a:cs typeface="Helvetica Neue"/>
                <a:sym typeface="Helvetica Neue"/>
              </a:rPr>
              <a:t> in </a:t>
            </a:r>
            <a:r>
              <a:rPr lang="tr-TR" sz="2800" dirty="0" err="1" smtClean="0">
                <a:latin typeface="Helvetica Neue"/>
                <a:ea typeface="Helvetica Neue"/>
                <a:cs typeface="Helvetica Neue"/>
                <a:sym typeface="Helvetica Neue"/>
              </a:rPr>
              <a:t>front</a:t>
            </a:r>
            <a:r>
              <a:rPr lang="tr-TR" sz="2800" dirty="0" smtClean="0">
                <a:latin typeface="Helvetica Neue"/>
                <a:ea typeface="Helvetica Neue"/>
                <a:cs typeface="Helvetica Neue"/>
                <a:sym typeface="Helvetica Neue"/>
              </a:rPr>
              <a:t> of </a:t>
            </a:r>
            <a:r>
              <a:rPr lang="tr-TR" sz="2800" dirty="0" err="1" smtClean="0">
                <a:latin typeface="Helvetica Neue"/>
                <a:ea typeface="Helvetica Neue"/>
                <a:cs typeface="Helvetica Neue"/>
                <a:sym typeface="Helvetica Neue"/>
              </a:rPr>
              <a:t>him</a:t>
            </a:r>
            <a:r>
              <a:rPr lang="tr-TR" sz="2800" dirty="0" smtClean="0">
                <a:latin typeface="Helvetica Neue"/>
                <a:ea typeface="Helvetica Neue"/>
                <a:cs typeface="Helvetica Neue"/>
                <a:sym typeface="Helvetica Neue"/>
              </a:rPr>
              <a:t>/her. </a:t>
            </a:r>
            <a:r>
              <a:rPr lang="tr-TR" sz="2800" dirty="0" err="1" smtClean="0">
                <a:latin typeface="Helvetica Neue"/>
                <a:ea typeface="Helvetica Neue"/>
                <a:cs typeface="Helvetica Neue"/>
                <a:sym typeface="Helvetica Neue"/>
              </a:rPr>
              <a:t>Then</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release</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the</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sphere</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and</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damage</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the</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enemies</a:t>
            </a:r>
            <a:r>
              <a:rPr lang="tr-TR" sz="2800" dirty="0" smtClean="0">
                <a:latin typeface="Helvetica Neue"/>
                <a:ea typeface="Helvetica Neue"/>
                <a:cs typeface="Helvetica Neue"/>
                <a:sym typeface="Helvetica Neue"/>
              </a:rPr>
              <a:t>.</a:t>
            </a:r>
          </a:p>
          <a:p>
            <a:pPr marL="457200" indent="-457200" algn="l">
              <a:buClr>
                <a:srgbClr val="000000"/>
              </a:buClr>
              <a:buSzPts val="2800"/>
              <a:buFont typeface="Arial"/>
              <a:buChar char="•"/>
            </a:pPr>
            <a:r>
              <a:rPr lang="tr-TR" sz="2800" dirty="0" smtClean="0">
                <a:latin typeface="Helvetica Neue"/>
                <a:ea typeface="Helvetica Neue"/>
                <a:cs typeface="Helvetica Neue"/>
                <a:sym typeface="Helvetica Neue"/>
              </a:rPr>
              <a:t>Cable </a:t>
            </a:r>
            <a:r>
              <a:rPr lang="tr-TR" sz="2800" dirty="0" err="1" smtClean="0">
                <a:latin typeface="Helvetica Neue"/>
                <a:ea typeface="Helvetica Neue"/>
                <a:cs typeface="Helvetica Neue"/>
                <a:sym typeface="Helvetica Neue"/>
              </a:rPr>
              <a:t>component</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should</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also</a:t>
            </a:r>
            <a:r>
              <a:rPr lang="tr-TR" sz="2800" dirty="0" smtClean="0">
                <a:latin typeface="Helvetica Neue"/>
                <a:ea typeface="Helvetica Neue"/>
                <a:cs typeface="Helvetica Neue"/>
                <a:sym typeface="Helvetica Neue"/>
              </a:rPr>
              <a:t> stop </a:t>
            </a:r>
            <a:r>
              <a:rPr lang="tr-TR" sz="2800" dirty="0" err="1" smtClean="0">
                <a:latin typeface="Helvetica Neue"/>
                <a:ea typeface="Helvetica Neue"/>
                <a:cs typeface="Helvetica Neue"/>
                <a:sym typeface="Helvetica Neue"/>
              </a:rPr>
              <a:t>following</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the</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sphere</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after</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cutting</a:t>
            </a:r>
            <a:r>
              <a:rPr lang="tr-TR" sz="2800" dirty="0" smtClean="0">
                <a:latin typeface="Helvetica Neue"/>
                <a:ea typeface="Helvetica Neue"/>
                <a:cs typeface="Helvetica Neue"/>
                <a:sym typeface="Helvetica Neue"/>
              </a:rPr>
              <a:t>.</a:t>
            </a:r>
          </a:p>
          <a:p>
            <a:pPr marL="457200" indent="-457200" algn="l">
              <a:buClr>
                <a:srgbClr val="000000"/>
              </a:buClr>
              <a:buSzPts val="2800"/>
              <a:buFont typeface="Arial"/>
              <a:buChar char="•"/>
            </a:pPr>
            <a:r>
              <a:rPr lang="tr-TR" sz="2800" dirty="0" smtClean="0">
                <a:latin typeface="Helvetica Neue"/>
                <a:ea typeface="Helvetica Neue"/>
                <a:cs typeface="Helvetica Neue"/>
                <a:sym typeface="Helvetica Neue"/>
              </a:rPr>
              <a:t>Sphere </a:t>
            </a:r>
            <a:r>
              <a:rPr lang="tr-TR" sz="2800" dirty="0" err="1" smtClean="0">
                <a:latin typeface="Helvetica Neue"/>
                <a:ea typeface="Helvetica Neue"/>
                <a:cs typeface="Helvetica Neue"/>
                <a:sym typeface="Helvetica Neue"/>
              </a:rPr>
              <a:t>should</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only</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damage</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when</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falling</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rolling</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sphere</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shouldn’t</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damage</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enemies</a:t>
            </a:r>
            <a:r>
              <a:rPr lang="tr-TR" sz="2800" dirty="0" smtClean="0">
                <a:latin typeface="Helvetica Neue"/>
                <a:ea typeface="Helvetica Neue"/>
                <a:cs typeface="Helvetica Neue"/>
                <a:sym typeface="Helvetica Neue"/>
              </a:rPr>
              <a:t>.</a:t>
            </a:r>
          </a:p>
          <a:p>
            <a:pPr marL="457200" indent="-457200" algn="l">
              <a:buClr>
                <a:srgbClr val="000000"/>
              </a:buClr>
              <a:buSzPts val="2800"/>
              <a:buFont typeface="Arial"/>
              <a:buChar char="•"/>
            </a:pPr>
            <a:r>
              <a:rPr lang="tr-TR" sz="2800" dirty="0" err="1" smtClean="0">
                <a:latin typeface="Helvetica Neue"/>
                <a:ea typeface="Helvetica Neue"/>
                <a:cs typeface="Helvetica Neue"/>
                <a:sym typeface="Helvetica Neue"/>
              </a:rPr>
              <a:t>Prepare</a:t>
            </a:r>
            <a:r>
              <a:rPr lang="tr-TR" sz="2800" dirty="0" smtClean="0">
                <a:latin typeface="Helvetica Neue"/>
                <a:ea typeface="Helvetica Neue"/>
                <a:cs typeface="Helvetica Neue"/>
                <a:sym typeface="Helvetica Neue"/>
              </a:rPr>
              <a:t> a </a:t>
            </a:r>
            <a:r>
              <a:rPr lang="tr-TR" sz="2800" dirty="0" err="1" smtClean="0">
                <a:latin typeface="Helvetica Neue"/>
                <a:ea typeface="Helvetica Neue"/>
                <a:cs typeface="Helvetica Neue"/>
                <a:sym typeface="Helvetica Neue"/>
              </a:rPr>
              <a:t>scene</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to</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demonstrate</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your</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mechanics</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are</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working</a:t>
            </a:r>
            <a:r>
              <a:rPr lang="tr-TR" sz="2800" dirty="0" smtClean="0">
                <a:latin typeface="Helvetica Neue"/>
                <a:ea typeface="Helvetica Neue"/>
                <a:cs typeface="Helvetica Neue"/>
                <a:sym typeface="Helvetica Neue"/>
              </a:rPr>
              <a:t>.</a:t>
            </a:r>
          </a:p>
          <a:p>
            <a:pPr marL="457200" indent="-457200" algn="l">
              <a:buClr>
                <a:srgbClr val="000000"/>
              </a:buClr>
              <a:buSzPts val="2800"/>
              <a:buFont typeface="Arial"/>
              <a:buChar char="•"/>
            </a:pPr>
            <a:r>
              <a:rPr lang="tr-TR" sz="2800" dirty="0" smtClean="0">
                <a:latin typeface="Helvetica Neue"/>
                <a:ea typeface="Helvetica Neue"/>
                <a:cs typeface="Helvetica Neue"/>
                <a:sym typeface="Helvetica Neue"/>
              </a:rPr>
              <a:t>Sphere </a:t>
            </a:r>
            <a:r>
              <a:rPr lang="tr-TR" sz="2800" dirty="0" err="1" smtClean="0">
                <a:latin typeface="Helvetica Neue"/>
                <a:ea typeface="Helvetica Neue"/>
                <a:cs typeface="Helvetica Neue"/>
                <a:sym typeface="Helvetica Neue"/>
              </a:rPr>
              <a:t>should</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swing</a:t>
            </a:r>
            <a:r>
              <a:rPr lang="tr-TR" sz="2800" dirty="0" smtClean="0">
                <a:latin typeface="Helvetica Neue"/>
                <a:ea typeface="Helvetica Neue"/>
                <a:cs typeface="Helvetica Neue"/>
                <a:sym typeface="Helvetica Neue"/>
              </a:rPr>
              <a:t> </a:t>
            </a:r>
            <a:r>
              <a:rPr lang="tr-TR" sz="2800" dirty="0" err="1" smtClean="0">
                <a:latin typeface="Helvetica Neue"/>
                <a:ea typeface="Helvetica Neue"/>
                <a:cs typeface="Helvetica Neue"/>
                <a:sym typeface="Helvetica Neue"/>
              </a:rPr>
              <a:t>harmonically</a:t>
            </a:r>
            <a:r>
              <a:rPr lang="tr-TR" sz="2800" dirty="0" smtClean="0">
                <a:latin typeface="Helvetica Neue"/>
                <a:ea typeface="Helvetica Neue"/>
                <a:cs typeface="Helvetica Neue"/>
                <a:sym typeface="Helvetica Neue"/>
              </a:rPr>
              <a:t>.</a:t>
            </a:r>
          </a:p>
          <a:p>
            <a:pPr marL="457200" indent="-457200" algn="l">
              <a:buClr>
                <a:srgbClr val="000000"/>
              </a:buClr>
              <a:buSzPts val="2800"/>
              <a:buFont typeface="Arial"/>
              <a:buChar char="•"/>
            </a:pPr>
            <a:endParaRPr lang="tr-TR" sz="5000" i="0" u="none" strike="noStrike" cap="none" dirty="0" smtClean="0">
              <a:solidFill>
                <a:srgbClr val="000000"/>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000000"/>
              </a:buClr>
              <a:buSzPts val="5000"/>
              <a:buFont typeface="Helvetica Neue"/>
              <a:buNone/>
            </a:pPr>
            <a:endParaRPr lang="tr-TR" b="1" dirty="0" smtClean="0">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000000"/>
              </a:buClr>
              <a:buSzPts val="5000"/>
              <a:buFont typeface="Helvetica Neue"/>
              <a:buNone/>
            </a:pPr>
            <a:endParaRPr lang="tr-TR" sz="5000" b="1" i="0" u="none" strike="noStrike" cap="none" dirty="0" smtClean="0">
              <a:solidFill>
                <a:srgbClr val="000000"/>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3114878111"/>
      </p:ext>
    </p:extLst>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r>
              <a:rPr lang="en-US" sz="6000" dirty="0"/>
              <a:t>Questions?</a:t>
            </a:r>
            <a:endParaRPr sz="6000" dirty="0"/>
          </a:p>
        </p:txBody>
      </p:sp>
      <p:sp>
        <p:nvSpPr>
          <p:cNvPr id="45" name="AEVER"/>
          <p:cNvSpPr txBox="1"/>
          <p:nvPr/>
        </p:nvSpPr>
        <p:spPr>
          <a:xfrm>
            <a:off x="7538494" y="5638702"/>
            <a:ext cx="9307035"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r>
              <a:rPr lang="en-US" sz="8000" cap="all" dirty="0">
                <a:solidFill>
                  <a:srgbClr val="FFD966"/>
                </a:solidFill>
              </a:rPr>
              <a:t>Conclusion</a:t>
            </a:r>
            <a:endParaRPr sz="8000" cap="all" dirty="0">
              <a:solidFill>
                <a:srgbClr val="FFD966"/>
              </a:solidFill>
            </a:endParaRPr>
          </a:p>
        </p:txBody>
      </p:sp>
    </p:spTree>
    <p:extLst>
      <p:ext uri="{BB962C8B-B14F-4D97-AF65-F5344CB8AC3E}">
        <p14:creationId xmlns:p14="http://schemas.microsoft.com/office/powerpoint/2010/main" val="3015073205"/>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3069901"/>
            <a:ext cx="12700000" cy="5273238"/>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b="1" dirty="0"/>
              <a:t>Collision Responses</a:t>
            </a:r>
            <a:r>
              <a:rPr lang="en-US" sz="2800" dirty="0"/>
              <a:t> and </a:t>
            </a:r>
            <a:r>
              <a:rPr lang="en-US" sz="2800" b="1" dirty="0"/>
              <a:t>Trace </a:t>
            </a:r>
            <a:r>
              <a:rPr lang="en-US" sz="2800" b="1" dirty="0" smtClean="0"/>
              <a:t>Responses</a:t>
            </a:r>
            <a:r>
              <a:rPr lang="tr-TR" sz="2800" dirty="0"/>
              <a:t> </a:t>
            </a:r>
            <a:r>
              <a:rPr lang="en-US" sz="2800" dirty="0" smtClean="0"/>
              <a:t>form </a:t>
            </a:r>
            <a:r>
              <a:rPr lang="en-US" sz="2800" dirty="0"/>
              <a:t>the basis for how Unreal Engine </a:t>
            </a:r>
            <a:r>
              <a:rPr lang="en-US" sz="2800" dirty="0" smtClean="0"/>
              <a:t>handles </a:t>
            </a:r>
            <a:r>
              <a:rPr lang="en-US" sz="2800" dirty="0"/>
              <a:t>collision and ray casting during run time. </a:t>
            </a:r>
            <a:endParaRPr lang="tr-TR" sz="2800" dirty="0" smtClean="0"/>
          </a:p>
          <a:p>
            <a:endParaRPr lang="tr-TR" sz="2800" dirty="0"/>
          </a:p>
          <a:p>
            <a:r>
              <a:rPr lang="en-US" sz="2800" dirty="0" smtClean="0"/>
              <a:t>Every </a:t>
            </a:r>
            <a:r>
              <a:rPr lang="en-US" sz="2800" dirty="0"/>
              <a:t>object that can collide gets an </a:t>
            </a:r>
            <a:r>
              <a:rPr lang="en-US" sz="2800" b="1" dirty="0"/>
              <a:t>Object Type</a:t>
            </a:r>
            <a:r>
              <a:rPr lang="en-US" sz="2800" dirty="0"/>
              <a:t> and a series of responses that define how it interacts with all other object </a:t>
            </a:r>
            <a:r>
              <a:rPr lang="en-US" sz="2800" dirty="0" smtClean="0"/>
              <a:t>types.</a:t>
            </a:r>
            <a:endParaRPr lang="tr-TR" sz="2800" dirty="0" smtClean="0"/>
          </a:p>
          <a:p>
            <a:endParaRPr lang="tr-TR" sz="2800" dirty="0"/>
          </a:p>
          <a:p>
            <a:r>
              <a:rPr lang="en-US" sz="2800" dirty="0" smtClean="0"/>
              <a:t>When </a:t>
            </a:r>
            <a:r>
              <a:rPr lang="en-US" sz="2800" dirty="0"/>
              <a:t>a collision or overlap event occurs, both (or all) objects involved can be set to affect or be affected by blocking, overlapping, or ignoring each other</a:t>
            </a:r>
            <a:r>
              <a:rPr lang="en-US" sz="2800" dirty="0" smtClean="0"/>
              <a:t>.</a:t>
            </a:r>
            <a:endParaRPr lang="tr-TR" sz="2800" dirty="0" smtClean="0"/>
          </a:p>
          <a:p>
            <a:endParaRPr lang="en-US" sz="2800" dirty="0"/>
          </a:p>
          <a:p>
            <a:r>
              <a:rPr lang="en-US" sz="2800" b="1" dirty="0"/>
              <a:t>Trace Responses</a:t>
            </a:r>
            <a:r>
              <a:rPr lang="en-US" sz="2800" dirty="0"/>
              <a:t> work basically the same way, except the trace (ray cast) itself can be defined as one of the Trace Response types, thusly allowing Actors to either block it or ignore it based on </a:t>
            </a:r>
            <a:r>
              <a:rPr lang="en-US" sz="2800" i="1" dirty="0"/>
              <a:t>their</a:t>
            </a:r>
            <a:r>
              <a:rPr lang="en-US" sz="2800" dirty="0"/>
              <a:t> Trace Responses.</a:t>
            </a:r>
          </a:p>
        </p:txBody>
      </p:sp>
      <p:sp>
        <p:nvSpPr>
          <p:cNvPr id="686" name="Just like flower porcelain  You’re like a moon that  awaken to say hello So beautiful and bright that you make me content to play it  world"/>
          <p:cNvSpPr txBox="1"/>
          <p:nvPr/>
        </p:nvSpPr>
        <p:spPr>
          <a:xfrm>
            <a:off x="1903990" y="4183930"/>
            <a:ext cx="6572119" cy="87203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r">
              <a:defRPr b="1">
                <a:latin typeface="Helvetica"/>
                <a:ea typeface="Helvetica"/>
                <a:cs typeface="Helvetica"/>
                <a:sym typeface="Helvetica"/>
              </a:defRPr>
            </a:lvl1pPr>
          </a:lstStyle>
          <a:p>
            <a:r>
              <a:rPr lang="tr-TR" dirty="0" err="1" smtClean="0"/>
              <a:t>Responses</a:t>
            </a:r>
            <a:endParaRPr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68860" t="25492" r="5263" b="24849"/>
          <a:stretch/>
        </p:blipFill>
        <p:spPr bwMode="auto">
          <a:xfrm>
            <a:off x="1400174" y="5582361"/>
            <a:ext cx="7765125" cy="81336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4373835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5" y="-48485"/>
            <a:ext cx="7765125" cy="13812970"/>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891225"/>
            <a:ext cx="12700000" cy="125983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b="1" dirty="0" smtClean="0"/>
              <a:t>Blocking</a:t>
            </a:r>
            <a:r>
              <a:rPr lang="en-US" sz="2800" dirty="0"/>
              <a:t> will naturally occur between two (or more) Actors set to </a:t>
            </a:r>
            <a:r>
              <a:rPr lang="en-US" sz="2800" b="1" dirty="0"/>
              <a:t>Block</a:t>
            </a:r>
            <a:r>
              <a:rPr lang="en-US" sz="2800" dirty="0" smtClean="0"/>
              <a:t>.</a:t>
            </a:r>
            <a:endParaRPr lang="tr-TR" sz="2800" dirty="0" smtClean="0"/>
          </a:p>
          <a:p>
            <a:endParaRPr lang="tr-TR" sz="2800" dirty="0" smtClean="0"/>
          </a:p>
          <a:p>
            <a:r>
              <a:rPr lang="en-US" sz="2800" dirty="0" smtClean="0"/>
              <a:t>However</a:t>
            </a:r>
            <a:r>
              <a:rPr lang="en-US" sz="2800" dirty="0"/>
              <a:t>, </a:t>
            </a:r>
            <a:r>
              <a:rPr lang="en-US" sz="2800" b="1" dirty="0"/>
              <a:t>Simulation Generates Hit Events</a:t>
            </a:r>
            <a:r>
              <a:rPr lang="en-US" sz="2800" dirty="0"/>
              <a:t> needs to be </a:t>
            </a:r>
            <a:r>
              <a:rPr lang="en-US" sz="2800" b="1" dirty="0"/>
              <a:t>enabled</a:t>
            </a:r>
            <a:r>
              <a:rPr lang="en-US" sz="2800" dirty="0"/>
              <a:t> to execute Event Hit, which is used in Blueprints, Destructible Actors, Triggers, etc</a:t>
            </a:r>
            <a:r>
              <a:rPr lang="en-US" sz="2800" dirty="0" smtClean="0"/>
              <a:t>...</a:t>
            </a:r>
            <a:endParaRPr lang="tr-TR" sz="2800" dirty="0" smtClean="0"/>
          </a:p>
          <a:p>
            <a:endParaRPr lang="en-US" sz="2800" dirty="0"/>
          </a:p>
          <a:p>
            <a:r>
              <a:rPr lang="en-US" sz="2800" dirty="0"/>
              <a:t>Setting Actors to </a:t>
            </a:r>
            <a:r>
              <a:rPr lang="en-US" sz="2800" b="1" dirty="0"/>
              <a:t>Overlap</a:t>
            </a:r>
            <a:r>
              <a:rPr lang="en-US" sz="2800" dirty="0"/>
              <a:t> will often look like they Ignore each other, and without </a:t>
            </a:r>
            <a:r>
              <a:rPr lang="en-US" sz="2800" b="1" dirty="0"/>
              <a:t>Generate Overlap Events</a:t>
            </a:r>
            <a:r>
              <a:rPr lang="en-US" sz="2800" dirty="0"/>
              <a:t>, they are essentially the same</a:t>
            </a:r>
            <a:r>
              <a:rPr lang="en-US" sz="2800" dirty="0" smtClean="0"/>
              <a:t>.</a:t>
            </a:r>
            <a:endParaRPr lang="tr-TR" sz="2800" dirty="0" smtClean="0"/>
          </a:p>
          <a:p>
            <a:endParaRPr lang="en-US" sz="2800" dirty="0"/>
          </a:p>
          <a:p>
            <a:r>
              <a:rPr lang="en-US" sz="2800" dirty="0"/>
              <a:t>For two or more simulating objects to </a:t>
            </a:r>
            <a:r>
              <a:rPr lang="en-US" sz="2800" b="1" dirty="0"/>
              <a:t>block</a:t>
            </a:r>
            <a:r>
              <a:rPr lang="en-US" sz="2800" dirty="0"/>
              <a:t> each other, they both need to be set to </a:t>
            </a:r>
            <a:r>
              <a:rPr lang="en-US" sz="2800" b="1" dirty="0"/>
              <a:t>block</a:t>
            </a:r>
            <a:r>
              <a:rPr lang="en-US" sz="2800" dirty="0"/>
              <a:t> their respective </a:t>
            </a:r>
            <a:r>
              <a:rPr lang="en-US" sz="2800" b="1" dirty="0" smtClean="0"/>
              <a:t>object types</a:t>
            </a:r>
            <a:r>
              <a:rPr lang="en-US" sz="2800" dirty="0" smtClean="0"/>
              <a:t>.</a:t>
            </a:r>
            <a:endParaRPr lang="tr-TR" sz="2800" dirty="0" smtClean="0"/>
          </a:p>
          <a:p>
            <a:endParaRPr lang="en-US" sz="2800" dirty="0"/>
          </a:p>
          <a:p>
            <a:r>
              <a:rPr lang="en-US" sz="2800" b="1" dirty="0"/>
              <a:t>For two or more simulating objects</a:t>
            </a:r>
            <a:r>
              <a:rPr lang="en-US" sz="2800" dirty="0"/>
              <a:t>: if one is set to </a:t>
            </a:r>
            <a:r>
              <a:rPr lang="en-US" sz="2800" b="1" dirty="0"/>
              <a:t>overlap</a:t>
            </a:r>
            <a:r>
              <a:rPr lang="en-US" sz="2800" dirty="0"/>
              <a:t> an object, and the second object is set to </a:t>
            </a:r>
            <a:r>
              <a:rPr lang="en-US" sz="2800" b="1" dirty="0"/>
              <a:t>block</a:t>
            </a:r>
            <a:r>
              <a:rPr lang="en-US" sz="2800" dirty="0"/>
              <a:t> the other, </a:t>
            </a:r>
            <a:r>
              <a:rPr lang="en-US" sz="2800" b="1" dirty="0"/>
              <a:t>the overlap will occur but not the block</a:t>
            </a:r>
            <a:r>
              <a:rPr lang="en-US" sz="2800" b="1" dirty="0" smtClean="0"/>
              <a:t>.</a:t>
            </a:r>
            <a:endParaRPr lang="tr-TR" sz="2800" b="1" dirty="0" smtClean="0"/>
          </a:p>
          <a:p>
            <a:endParaRPr lang="en-US" sz="2800" dirty="0"/>
          </a:p>
          <a:p>
            <a:r>
              <a:rPr lang="en-US" sz="2800" b="1" dirty="0"/>
              <a:t>Overlap events</a:t>
            </a:r>
            <a:r>
              <a:rPr lang="en-US" sz="2800" dirty="0"/>
              <a:t> can be generated even if an object Blocks another, especially if traveling at high </a:t>
            </a:r>
            <a:r>
              <a:rPr lang="en-US" sz="2800" dirty="0" smtClean="0"/>
              <a:t>speeds.</a:t>
            </a:r>
            <a:endParaRPr lang="tr-TR" sz="2800" dirty="0"/>
          </a:p>
          <a:p>
            <a:endParaRPr lang="tr-TR" sz="2800" dirty="0" smtClean="0">
              <a:latin typeface="Helvetica"/>
              <a:ea typeface="Helvetica"/>
              <a:cs typeface="Helvetica"/>
              <a:sym typeface="Helvetica"/>
            </a:endParaRPr>
          </a:p>
          <a:p>
            <a:r>
              <a:rPr lang="en-US" sz="2800" u="sng" dirty="0" smtClean="0">
                <a:latin typeface="Helvetica"/>
                <a:ea typeface="Helvetica"/>
                <a:cs typeface="Helvetica"/>
                <a:sym typeface="Helvetica"/>
              </a:rPr>
              <a:t>It </a:t>
            </a:r>
            <a:r>
              <a:rPr lang="en-US" sz="2800" u="sng" dirty="0">
                <a:latin typeface="Helvetica"/>
                <a:ea typeface="Helvetica"/>
                <a:cs typeface="Helvetica"/>
                <a:sym typeface="Helvetica"/>
              </a:rPr>
              <a:t>is not </a:t>
            </a:r>
            <a:r>
              <a:rPr lang="en-US" sz="2800" u="sng" dirty="0" smtClean="0">
                <a:latin typeface="Helvetica"/>
                <a:ea typeface="Helvetica"/>
                <a:cs typeface="Helvetica"/>
                <a:sym typeface="Helvetica"/>
              </a:rPr>
              <a:t>recommended</a:t>
            </a:r>
            <a:r>
              <a:rPr lang="tr-TR" sz="2800" u="sng" dirty="0" smtClean="0">
                <a:latin typeface="Helvetica"/>
                <a:ea typeface="Helvetica"/>
                <a:cs typeface="Helvetica"/>
                <a:sym typeface="Helvetica"/>
              </a:rPr>
              <a:t> </a:t>
            </a:r>
            <a:r>
              <a:rPr lang="en-US" sz="2800" dirty="0" smtClean="0">
                <a:latin typeface="Helvetica"/>
                <a:ea typeface="Helvetica"/>
                <a:cs typeface="Helvetica"/>
                <a:sym typeface="Helvetica"/>
              </a:rPr>
              <a:t>for </a:t>
            </a:r>
            <a:r>
              <a:rPr lang="en-US" sz="2800" dirty="0">
                <a:latin typeface="Helvetica"/>
                <a:ea typeface="Helvetica"/>
                <a:cs typeface="Helvetica"/>
                <a:sym typeface="Helvetica"/>
              </a:rPr>
              <a:t>an object to have both collision and overlap events. Though possible, there is much that needs manual </a:t>
            </a:r>
            <a:r>
              <a:rPr lang="en-US" sz="2800" dirty="0" smtClean="0">
                <a:latin typeface="Helvetica"/>
                <a:ea typeface="Helvetica"/>
                <a:cs typeface="Helvetica"/>
                <a:sym typeface="Helvetica"/>
              </a:rPr>
              <a:t>handling.</a:t>
            </a:r>
            <a:r>
              <a:rPr lang="tr-TR" sz="2800" dirty="0" smtClean="0">
                <a:latin typeface="Helvetica"/>
                <a:ea typeface="Helvetica"/>
                <a:cs typeface="Helvetica"/>
                <a:sym typeface="Helvetica"/>
              </a:rPr>
              <a:t> </a:t>
            </a:r>
          </a:p>
          <a:p>
            <a:endParaRPr lang="tr-TR" sz="2800" dirty="0"/>
          </a:p>
          <a:p>
            <a:r>
              <a:rPr lang="en-US" sz="2800" dirty="0" smtClean="0"/>
              <a:t>If </a:t>
            </a:r>
            <a:r>
              <a:rPr lang="en-US" sz="2800" dirty="0"/>
              <a:t>one object is set to </a:t>
            </a:r>
            <a:r>
              <a:rPr lang="en-US" sz="2800" b="1" dirty="0"/>
              <a:t>ignore</a:t>
            </a:r>
            <a:r>
              <a:rPr lang="en-US" sz="2800" dirty="0"/>
              <a:t> and the other is set to </a:t>
            </a:r>
            <a:r>
              <a:rPr lang="en-US" sz="2800" b="1" dirty="0"/>
              <a:t>overlap</a:t>
            </a:r>
            <a:r>
              <a:rPr lang="en-US" sz="2800" dirty="0"/>
              <a:t>, </a:t>
            </a:r>
            <a:r>
              <a:rPr lang="en-US" sz="2800" b="1" dirty="0"/>
              <a:t>no overlap events will be fired</a:t>
            </a:r>
            <a:r>
              <a:rPr lang="en-US" sz="2800" dirty="0"/>
              <a:t>.</a:t>
            </a:r>
          </a:p>
          <a:p>
            <a:endParaRPr lang="tr-TR" sz="2800" dirty="0" smtClean="0"/>
          </a:p>
          <a:p>
            <a:r>
              <a:rPr lang="tr-TR" sz="2800" dirty="0" err="1" smtClean="0"/>
              <a:t>All</a:t>
            </a:r>
            <a:r>
              <a:rPr lang="tr-TR" sz="2800" dirty="0" smtClean="0"/>
              <a:t> </a:t>
            </a:r>
            <a:r>
              <a:rPr lang="en-US" sz="2800" dirty="0"/>
              <a:t>objects have </a:t>
            </a:r>
            <a:r>
              <a:rPr lang="en-US" sz="2800" b="1" dirty="0"/>
              <a:t>Collision Enabled</a:t>
            </a:r>
            <a:r>
              <a:rPr lang="en-US" sz="2800" dirty="0"/>
              <a:t> set to </a:t>
            </a:r>
            <a:r>
              <a:rPr lang="en-US" sz="2800" b="1" dirty="0"/>
              <a:t>Collision Enabled</a:t>
            </a:r>
            <a:r>
              <a:rPr lang="en-US" sz="2800" dirty="0"/>
              <a:t> so they are set to fully collide with everything. If collision is disabled, it is as if </a:t>
            </a:r>
            <a:r>
              <a:rPr lang="en-US" sz="2800" b="1" dirty="0"/>
              <a:t>ignore</a:t>
            </a:r>
            <a:r>
              <a:rPr lang="en-US" sz="2800" dirty="0"/>
              <a:t> has been set for all </a:t>
            </a:r>
            <a:r>
              <a:rPr lang="en-US" sz="2800" b="1" dirty="0"/>
              <a:t>Collision Responses</a:t>
            </a:r>
            <a:r>
              <a:rPr lang="en-US" sz="2800" dirty="0"/>
              <a:t>.</a:t>
            </a:r>
          </a:p>
          <a:p>
            <a:endParaRPr lang="en-US" sz="2800" dirty="0"/>
          </a:p>
        </p:txBody>
      </p:sp>
      <p:sp>
        <p:nvSpPr>
          <p:cNvPr id="686" name="Just like flower porcelain  You’re like a moon that  awaken to say hello So beautiful and bright that you make me content to play it  world"/>
          <p:cNvSpPr txBox="1"/>
          <p:nvPr/>
        </p:nvSpPr>
        <p:spPr>
          <a:xfrm>
            <a:off x="1903990" y="3622456"/>
            <a:ext cx="6572119" cy="1641475"/>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r">
              <a:defRPr b="1">
                <a:latin typeface="Helvetica"/>
                <a:ea typeface="Helvetica"/>
                <a:cs typeface="Helvetica"/>
                <a:sym typeface="Helvetica"/>
              </a:defRPr>
            </a:lvl1pPr>
          </a:lstStyle>
          <a:p>
            <a:r>
              <a:rPr lang="tr-TR" dirty="0" smtClean="0"/>
              <a:t>How </a:t>
            </a:r>
            <a:r>
              <a:rPr lang="tr-TR" dirty="0" err="1" smtClean="0"/>
              <a:t>Interactions</a:t>
            </a:r>
            <a:r>
              <a:rPr lang="tr-TR" dirty="0" smtClean="0"/>
              <a:t> </a:t>
            </a:r>
            <a:r>
              <a:rPr lang="tr-TR" dirty="0" err="1" smtClean="0"/>
              <a:t>Work</a:t>
            </a:r>
            <a:endParaRPr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pic>
        <p:nvPicPr>
          <p:cNvPr id="7"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68860" t="25492" r="5263" b="24849"/>
          <a:stretch/>
        </p:blipFill>
        <p:spPr bwMode="auto">
          <a:xfrm>
            <a:off x="1400174" y="5582361"/>
            <a:ext cx="7765125" cy="81336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13904970"/>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a:ea typeface="Helvetica"/>
              <a:cs typeface="Helvetica"/>
              <a:sym typeface="Helvetica"/>
            </a:endParaRPr>
          </a:p>
        </p:txBody>
      </p:sp>
      <p:sp>
        <p:nvSpPr>
          <p:cNvPr id="323" name="The Picture slide"/>
          <p:cNvSpPr txBox="1"/>
          <p:nvPr/>
        </p:nvSpPr>
        <p:spPr>
          <a:xfrm>
            <a:off x="1752108" y="4388092"/>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tr-TR" cap="all" dirty="0" smtClean="0"/>
              <a:t>YOUR FIRST COLLISION(!)</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6041885"/>
            <a:ext cx="8509001" cy="65659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The default </a:t>
            </a:r>
            <a:r>
              <a:rPr lang="en-US" sz="2800" b="1" dirty="0"/>
              <a:t>Play In Editor</a:t>
            </a:r>
            <a:r>
              <a:rPr lang="en-US" sz="2800" dirty="0"/>
              <a:t> camera is a pawn. Thusly can be blocked by anything set to block pawns</a:t>
            </a:r>
            <a:r>
              <a:rPr lang="en-US" sz="2800" dirty="0" smtClean="0"/>
              <a:t>.</a:t>
            </a:r>
            <a:endParaRPr lang="tr-TR" sz="2800" dirty="0" smtClean="0"/>
          </a:p>
          <a:p>
            <a:endParaRPr lang="en-US" sz="2800" dirty="0"/>
          </a:p>
          <a:p>
            <a:r>
              <a:rPr lang="en-US" sz="2800" dirty="0"/>
              <a:t>The </a:t>
            </a:r>
            <a:r>
              <a:rPr lang="en-US" sz="2800" b="1" dirty="0"/>
              <a:t>Simulate in Editor</a:t>
            </a:r>
            <a:r>
              <a:rPr lang="en-US" sz="2800" dirty="0"/>
              <a:t> camera, before possessing anything, is </a:t>
            </a:r>
            <a:r>
              <a:rPr lang="en-US" sz="2800" b="1" dirty="0"/>
              <a:t>not</a:t>
            </a:r>
            <a:r>
              <a:rPr lang="en-US" sz="2800" dirty="0"/>
              <a:t> a pawn. It can freely clip through everything and will not create any collision or overlap events</a:t>
            </a:r>
            <a:r>
              <a:rPr lang="en-US" sz="2800" dirty="0" smtClean="0"/>
              <a:t>.</a:t>
            </a:r>
            <a:endParaRPr lang="tr-TR" sz="2800" dirty="0" smtClean="0"/>
          </a:p>
          <a:p>
            <a:endParaRPr lang="tr-TR" sz="2800" dirty="0"/>
          </a:p>
          <a:p>
            <a:r>
              <a:rPr lang="en-US" sz="2800" dirty="0"/>
              <a:t>The sphere is a </a:t>
            </a:r>
            <a:r>
              <a:rPr lang="en-US" sz="2800" b="1" dirty="0" err="1"/>
              <a:t>PhysicsBody</a:t>
            </a:r>
            <a:r>
              <a:rPr lang="en-US" sz="2800" dirty="0"/>
              <a:t> and the box is </a:t>
            </a:r>
            <a:r>
              <a:rPr lang="en-US" sz="2800" b="1" dirty="0" err="1" smtClean="0"/>
              <a:t>WorldDynamic</a:t>
            </a:r>
            <a:r>
              <a:rPr lang="en-US" sz="2800" dirty="0" smtClean="0"/>
              <a:t>,</a:t>
            </a:r>
            <a:r>
              <a:rPr lang="tr-TR" sz="2800" dirty="0" smtClean="0"/>
              <a:t> </a:t>
            </a:r>
            <a:r>
              <a:rPr lang="en-US" sz="2800" dirty="0" smtClean="0"/>
              <a:t>and </a:t>
            </a:r>
            <a:r>
              <a:rPr lang="en-US" sz="2800" dirty="0"/>
              <a:t>by changing their collision settings we can get a number of behaviors.</a:t>
            </a:r>
            <a:endParaRPr lang="tr-TR" sz="2800" dirty="0" smtClean="0"/>
          </a:p>
          <a:p>
            <a:endParaRPr lang="tr-TR" sz="2800" dirty="0" smtClean="0"/>
          </a:p>
          <a:p>
            <a:r>
              <a:rPr lang="en-US" sz="2800" dirty="0"/>
              <a:t>By setting both of their collision settings to block each other, you get a collision, great for having objects interact with each other:</a:t>
            </a:r>
            <a:endParaRPr lang="tr-TR" sz="2800" dirty="0"/>
          </a:p>
        </p:txBody>
      </p:sp>
      <p:sp>
        <p:nvSpPr>
          <p:cNvPr id="16" name="Rectangle"/>
          <p:cNvSpPr/>
          <p:nvPr/>
        </p:nvSpPr>
        <p:spPr>
          <a:xfrm>
            <a:off x="1752108" y="5586815"/>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2050" name="Picture 2" descr="COL_setup.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51548" y="795945"/>
            <a:ext cx="9410700" cy="458152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COL_collideNoEvent.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551548" y="7639026"/>
            <a:ext cx="9410700" cy="4581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0713088"/>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7881514" y="373029"/>
            <a:ext cx="6277897" cy="533479"/>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lang="tr-TR" sz="2800" dirty="0" smtClean="0">
                <a:latin typeface="Helvetica"/>
                <a:ea typeface="Helvetica"/>
                <a:cs typeface="Helvetica"/>
                <a:sym typeface="Helvetica"/>
              </a:rPr>
              <a:t>Sphere </a:t>
            </a:r>
            <a:r>
              <a:rPr lang="tr-TR" sz="2800" dirty="0" err="1" smtClean="0">
                <a:latin typeface="Helvetica"/>
                <a:ea typeface="Helvetica"/>
                <a:cs typeface="Helvetica"/>
                <a:sym typeface="Helvetica"/>
              </a:rPr>
              <a:t>Collision</a:t>
            </a:r>
            <a:r>
              <a:rPr lang="tr-TR" sz="2800" dirty="0" smtClean="0">
                <a:latin typeface="Helvetica"/>
                <a:ea typeface="Helvetica"/>
                <a:cs typeface="Helvetica"/>
                <a:sym typeface="Helvetica"/>
              </a:rPr>
              <a:t> </a:t>
            </a:r>
            <a:r>
              <a:rPr lang="tr-TR" sz="2800" dirty="0" err="1" smtClean="0">
                <a:latin typeface="Helvetica"/>
                <a:ea typeface="Helvetica"/>
                <a:cs typeface="Helvetica"/>
                <a:sym typeface="Helvetica"/>
              </a:rPr>
              <a:t>Setup</a:t>
            </a:r>
            <a:endParaRPr lang="en-US" sz="2800" dirty="0">
              <a:latin typeface="Helvetica"/>
              <a:ea typeface="Helvetica"/>
              <a:cs typeface="Helvetica"/>
              <a:sym typeface="Helvetica"/>
            </a:endParaRPr>
          </a:p>
        </p:txBody>
      </p:sp>
      <p:sp>
        <p:nvSpPr>
          <p:cNvPr id="323" name="The Picture slide"/>
          <p:cNvSpPr txBox="1"/>
          <p:nvPr/>
        </p:nvSpPr>
        <p:spPr>
          <a:xfrm>
            <a:off x="1752108" y="3476507"/>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tr-TR" cap="all" dirty="0" smtClean="0"/>
              <a:t>YOUR FIRST COLLISION(!)</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5130300"/>
            <a:ext cx="8509001" cy="785856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The default </a:t>
            </a:r>
            <a:r>
              <a:rPr lang="en-US" sz="2800" b="1" dirty="0"/>
              <a:t>Play In Editor</a:t>
            </a:r>
            <a:r>
              <a:rPr lang="en-US" sz="2800" dirty="0"/>
              <a:t> camera is a pawn. Thusly can be blocked by anything set to block pawns</a:t>
            </a:r>
            <a:r>
              <a:rPr lang="en-US" sz="2800" dirty="0" smtClean="0"/>
              <a:t>.</a:t>
            </a:r>
            <a:endParaRPr lang="tr-TR" sz="2800" dirty="0" smtClean="0"/>
          </a:p>
          <a:p>
            <a:endParaRPr lang="en-US" sz="2800" dirty="0"/>
          </a:p>
          <a:p>
            <a:r>
              <a:rPr lang="en-US" sz="2800" dirty="0"/>
              <a:t>The </a:t>
            </a:r>
            <a:r>
              <a:rPr lang="en-US" sz="2800" b="1" dirty="0"/>
              <a:t>Simulate in Editor</a:t>
            </a:r>
            <a:r>
              <a:rPr lang="en-US" sz="2800" dirty="0"/>
              <a:t> camera, before possessing anything, is </a:t>
            </a:r>
            <a:r>
              <a:rPr lang="en-US" sz="2800" b="1" dirty="0"/>
              <a:t>not</a:t>
            </a:r>
            <a:r>
              <a:rPr lang="en-US" sz="2800" dirty="0"/>
              <a:t> a pawn. It can freely clip through everything and will not create any collision or overlap events</a:t>
            </a:r>
            <a:r>
              <a:rPr lang="en-US" sz="2800" dirty="0" smtClean="0"/>
              <a:t>.</a:t>
            </a:r>
            <a:endParaRPr lang="tr-TR" sz="2800" dirty="0" smtClean="0"/>
          </a:p>
          <a:p>
            <a:endParaRPr lang="tr-TR" sz="2800" dirty="0"/>
          </a:p>
          <a:p>
            <a:r>
              <a:rPr lang="en-US" sz="2800" dirty="0"/>
              <a:t>The sphere is a </a:t>
            </a:r>
            <a:r>
              <a:rPr lang="en-US" sz="2800" b="1" dirty="0" err="1"/>
              <a:t>PhysicsBody</a:t>
            </a:r>
            <a:r>
              <a:rPr lang="en-US" sz="2800" dirty="0"/>
              <a:t> and the box is </a:t>
            </a:r>
            <a:r>
              <a:rPr lang="en-US" sz="2800" b="1" dirty="0" err="1" smtClean="0"/>
              <a:t>WorldDynamic</a:t>
            </a:r>
            <a:r>
              <a:rPr lang="en-US" sz="2800" dirty="0" smtClean="0"/>
              <a:t>,</a:t>
            </a:r>
            <a:r>
              <a:rPr lang="tr-TR" sz="2800" dirty="0" smtClean="0"/>
              <a:t> </a:t>
            </a:r>
            <a:r>
              <a:rPr lang="en-US" sz="2800" dirty="0" smtClean="0"/>
              <a:t>and </a:t>
            </a:r>
            <a:r>
              <a:rPr lang="en-US" sz="2800" dirty="0"/>
              <a:t>by changing their collision settings we can get a number of behaviors.</a:t>
            </a:r>
            <a:endParaRPr lang="tr-TR" sz="2800" dirty="0" smtClean="0"/>
          </a:p>
          <a:p>
            <a:endParaRPr lang="tr-TR" sz="2800" dirty="0" smtClean="0"/>
          </a:p>
          <a:p>
            <a:r>
              <a:rPr lang="en-US" sz="2800" dirty="0"/>
              <a:t>By setting both of their collision settings to block each other, you get a collision, great for having objects interact with each </a:t>
            </a:r>
            <a:r>
              <a:rPr lang="en-US" sz="2800" dirty="0" smtClean="0"/>
              <a:t>other</a:t>
            </a:r>
            <a:r>
              <a:rPr lang="tr-TR" sz="2800" dirty="0" smtClean="0"/>
              <a:t>.</a:t>
            </a:r>
          </a:p>
          <a:p>
            <a:endParaRPr lang="tr-TR" sz="2800" dirty="0"/>
          </a:p>
          <a:p>
            <a:r>
              <a:rPr lang="tr-TR" sz="2800" dirty="0" err="1" smtClean="0"/>
              <a:t>Enable</a:t>
            </a:r>
            <a:r>
              <a:rPr lang="tr-TR" sz="2800" dirty="0" smtClean="0"/>
              <a:t> </a:t>
            </a:r>
            <a:r>
              <a:rPr lang="tr-TR" sz="2800" b="1" dirty="0" err="1" smtClean="0"/>
              <a:t>Simulate</a:t>
            </a:r>
            <a:r>
              <a:rPr lang="tr-TR" sz="2800" b="1" dirty="0" smtClean="0"/>
              <a:t> </a:t>
            </a:r>
            <a:r>
              <a:rPr lang="tr-TR" sz="2800" b="1" dirty="0" err="1" smtClean="0"/>
              <a:t>Physics</a:t>
            </a:r>
            <a:r>
              <a:rPr lang="tr-TR" sz="2800" b="1" dirty="0" smtClean="0"/>
              <a:t> </a:t>
            </a:r>
            <a:r>
              <a:rPr lang="tr-TR" sz="2800" dirty="0" err="1" smtClean="0"/>
              <a:t>for</a:t>
            </a:r>
            <a:r>
              <a:rPr lang="tr-TR" sz="2800" dirty="0" smtClean="0"/>
              <a:t> </a:t>
            </a:r>
            <a:r>
              <a:rPr lang="tr-TR" sz="2800" dirty="0" err="1" smtClean="0"/>
              <a:t>the</a:t>
            </a:r>
            <a:r>
              <a:rPr lang="tr-TR" sz="2800" dirty="0" smtClean="0"/>
              <a:t> </a:t>
            </a:r>
            <a:r>
              <a:rPr lang="tr-TR" sz="2800" dirty="0" err="1" smtClean="0"/>
              <a:t>sphere</a:t>
            </a:r>
            <a:r>
              <a:rPr lang="tr-TR" sz="2800" dirty="0" smtClean="0"/>
              <a:t> </a:t>
            </a:r>
            <a:r>
              <a:rPr lang="tr-TR" sz="2800" dirty="0" err="1" smtClean="0"/>
              <a:t>to</a:t>
            </a:r>
            <a:r>
              <a:rPr lang="tr-TR" sz="2800" dirty="0" smtClean="0"/>
              <a:t> test </a:t>
            </a:r>
            <a:r>
              <a:rPr lang="tr-TR" sz="2800" dirty="0" err="1" smtClean="0"/>
              <a:t>the</a:t>
            </a:r>
            <a:r>
              <a:rPr lang="tr-TR" sz="2800" dirty="0" smtClean="0"/>
              <a:t> </a:t>
            </a:r>
            <a:r>
              <a:rPr lang="tr-TR" sz="2800" dirty="0" err="1" smtClean="0"/>
              <a:t>collision</a:t>
            </a:r>
            <a:r>
              <a:rPr lang="tr-TR" sz="2800" dirty="0" smtClean="0"/>
              <a:t> in Play (</a:t>
            </a:r>
            <a:r>
              <a:rPr lang="tr-TR" sz="2800" dirty="0" err="1" smtClean="0"/>
              <a:t>Simulate</a:t>
            </a:r>
            <a:r>
              <a:rPr lang="tr-TR" sz="2800" dirty="0" smtClean="0"/>
              <a:t>) </a:t>
            </a:r>
            <a:r>
              <a:rPr lang="tr-TR" sz="2800" dirty="0" err="1" smtClean="0"/>
              <a:t>mode</a:t>
            </a:r>
            <a:r>
              <a:rPr lang="tr-TR" sz="2800" dirty="0" smtClean="0"/>
              <a:t>.</a:t>
            </a:r>
            <a:endParaRPr lang="tr-TR" sz="2800" b="1" dirty="0"/>
          </a:p>
        </p:txBody>
      </p:sp>
      <p:sp>
        <p:nvSpPr>
          <p:cNvPr id="16" name="Rectangle"/>
          <p:cNvSpPr/>
          <p:nvPr/>
        </p:nvSpPr>
        <p:spPr>
          <a:xfrm>
            <a:off x="1752108" y="4675230"/>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4098" name="Picture 2" descr="COL_collideNoEvent_Spher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29795" y="366408"/>
            <a:ext cx="5490997" cy="8184033"/>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COL_collideNoEvent_Box.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075054" y="6678501"/>
            <a:ext cx="6308946" cy="7037499"/>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2"/>
          <p:cNvSpPr/>
          <p:nvPr/>
        </p:nvSpPr>
        <p:spPr>
          <a:xfrm>
            <a:off x="11603617" y="12958059"/>
            <a:ext cx="6277897" cy="533479"/>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r" defTabSz="825500" rtl="0" fontAlgn="auto" latinLnBrk="0" hangingPunct="0">
              <a:lnSpc>
                <a:spcPct val="100000"/>
              </a:lnSpc>
              <a:spcBef>
                <a:spcPts val="0"/>
              </a:spcBef>
              <a:spcAft>
                <a:spcPts val="0"/>
              </a:spcAft>
              <a:buClrTx/>
              <a:buSzTx/>
              <a:buFontTx/>
              <a:buNone/>
              <a:tabLst/>
            </a:pPr>
            <a:r>
              <a:rPr lang="tr-TR" sz="2800" dirty="0" smtClean="0">
                <a:latin typeface="Helvetica"/>
                <a:ea typeface="Helvetica"/>
                <a:cs typeface="Helvetica"/>
                <a:sym typeface="Helvetica"/>
              </a:rPr>
              <a:t>Wall </a:t>
            </a:r>
            <a:r>
              <a:rPr lang="tr-TR" sz="2800" dirty="0" err="1" smtClean="0">
                <a:latin typeface="Helvetica"/>
                <a:ea typeface="Helvetica"/>
                <a:cs typeface="Helvetica"/>
                <a:sym typeface="Helvetica"/>
              </a:rPr>
              <a:t>Collision</a:t>
            </a:r>
            <a:r>
              <a:rPr lang="tr-TR" sz="2800" dirty="0" smtClean="0">
                <a:latin typeface="Helvetica"/>
                <a:ea typeface="Helvetica"/>
                <a:cs typeface="Helvetica"/>
                <a:sym typeface="Helvetica"/>
              </a:rPr>
              <a:t> </a:t>
            </a:r>
            <a:r>
              <a:rPr lang="tr-TR" sz="2800" dirty="0" err="1" smtClean="0">
                <a:latin typeface="Helvetica"/>
                <a:ea typeface="Helvetica"/>
                <a:cs typeface="Helvetica"/>
                <a:sym typeface="Helvetica"/>
              </a:rPr>
              <a:t>Setup</a:t>
            </a:r>
            <a:endParaRPr lang="en-US" sz="2800" dirty="0">
              <a:latin typeface="Helvetica"/>
              <a:ea typeface="Helvetica"/>
              <a:cs typeface="Helvetica"/>
              <a:sym typeface="Helvetica"/>
            </a:endParaRPr>
          </a:p>
        </p:txBody>
      </p:sp>
    </p:spTree>
    <p:extLst>
      <p:ext uri="{BB962C8B-B14F-4D97-AF65-F5344CB8AC3E}">
        <p14:creationId xmlns:p14="http://schemas.microsoft.com/office/powerpoint/2010/main" val="3720081675"/>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he Picture slide"/>
          <p:cNvSpPr txBox="1"/>
          <p:nvPr/>
        </p:nvSpPr>
        <p:spPr>
          <a:xfrm>
            <a:off x="1752108" y="3476507"/>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tr-TR" cap="all" dirty="0" smtClean="0"/>
              <a:t>COLLISION EVENTS</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5130300"/>
            <a:ext cx="8509001" cy="8289449"/>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With the sphere set to </a:t>
            </a:r>
            <a:r>
              <a:rPr lang="en-US" sz="2800" b="1" dirty="0"/>
              <a:t>Simulation Generates Hit Events</a:t>
            </a:r>
            <a:r>
              <a:rPr lang="en-US" sz="2800" dirty="0"/>
              <a:t>, the sphere will tell itself that it has had a collision. It will fire off events such as </a:t>
            </a:r>
            <a:r>
              <a:rPr lang="en-US" sz="2800" b="1" dirty="0" smtClean="0"/>
              <a:t>Hit</a:t>
            </a:r>
            <a:r>
              <a:rPr lang="en-US" sz="2800" dirty="0"/>
              <a:t> or </a:t>
            </a:r>
            <a:r>
              <a:rPr lang="en-US" sz="2800" b="1" dirty="0" err="1"/>
              <a:t>OnComponentHit</a:t>
            </a:r>
            <a:r>
              <a:rPr lang="en-US" sz="2800" dirty="0"/>
              <a:t> in the sphere's Blueprint. Now if the box had an event for collision, it would not fire because it will never notify itself it has happened</a:t>
            </a:r>
            <a:r>
              <a:rPr lang="en-US" sz="2800" dirty="0" smtClean="0"/>
              <a:t>.</a:t>
            </a:r>
            <a:endParaRPr lang="tr-TR" sz="2800" dirty="0" smtClean="0"/>
          </a:p>
          <a:p>
            <a:endParaRPr lang="tr-TR" sz="2800" dirty="0"/>
          </a:p>
          <a:p>
            <a:r>
              <a:rPr lang="en-US" sz="2800" dirty="0"/>
              <a:t>Further, an object that is reporting rigid collisions will report them all and spam reports when it is just sitting on something, so it is best to be careful to filter what it is colliding within its Blueprint or in code</a:t>
            </a:r>
            <a:r>
              <a:rPr lang="en-US" sz="2800" dirty="0" smtClean="0"/>
              <a:t>.</a:t>
            </a:r>
            <a:endParaRPr lang="tr-TR" sz="2800" dirty="0" smtClean="0"/>
          </a:p>
          <a:p>
            <a:endParaRPr lang="tr-TR" sz="2800" dirty="0"/>
          </a:p>
          <a:p>
            <a:r>
              <a:rPr lang="tr-TR" sz="2800" b="1" dirty="0" smtClean="0"/>
              <a:t>HOW WOULD YOU PLAY A SOUND WHEN THE SPHERE HIT SOMEWHERE?</a:t>
            </a:r>
          </a:p>
          <a:p>
            <a:endParaRPr lang="tr-TR" sz="2800" dirty="0"/>
          </a:p>
          <a:p>
            <a:r>
              <a:rPr lang="tr-TR" sz="2800" dirty="0" err="1" smtClean="0"/>
              <a:t>Let’s</a:t>
            </a:r>
            <a:r>
              <a:rPr lang="tr-TR" sz="2800" dirty="0" smtClean="0"/>
              <a:t> </a:t>
            </a:r>
            <a:r>
              <a:rPr lang="tr-TR" sz="2800" dirty="0" err="1" smtClean="0"/>
              <a:t>convert</a:t>
            </a:r>
            <a:r>
              <a:rPr lang="tr-TR" sz="2800" dirty="0" smtClean="0"/>
              <a:t> </a:t>
            </a:r>
            <a:r>
              <a:rPr lang="tr-TR" sz="2800" dirty="0" err="1" smtClean="0"/>
              <a:t>sphere</a:t>
            </a:r>
            <a:r>
              <a:rPr lang="tr-TR" sz="2800" dirty="0" smtClean="0"/>
              <a:t> </a:t>
            </a:r>
            <a:r>
              <a:rPr lang="tr-TR" sz="2800" dirty="0" err="1" smtClean="0"/>
              <a:t>and</a:t>
            </a:r>
            <a:r>
              <a:rPr lang="tr-TR" sz="2800" dirty="0" smtClean="0"/>
              <a:t> </a:t>
            </a:r>
            <a:r>
              <a:rPr lang="tr-TR" sz="2800" dirty="0" err="1" smtClean="0"/>
              <a:t>cube</a:t>
            </a:r>
            <a:r>
              <a:rPr lang="tr-TR" sz="2800" dirty="0" smtClean="0"/>
              <a:t> </a:t>
            </a:r>
            <a:r>
              <a:rPr lang="tr-TR" sz="2800" dirty="0" err="1" smtClean="0"/>
              <a:t>meshes</a:t>
            </a:r>
            <a:r>
              <a:rPr lang="tr-TR" sz="2800" dirty="0" smtClean="0"/>
              <a:t> </a:t>
            </a:r>
            <a:r>
              <a:rPr lang="tr-TR" sz="2800" dirty="0" err="1" smtClean="0"/>
              <a:t>into</a:t>
            </a:r>
            <a:r>
              <a:rPr lang="tr-TR" sz="2800" dirty="0" smtClean="0"/>
              <a:t> </a:t>
            </a:r>
            <a:r>
              <a:rPr lang="tr-TR" sz="2800" dirty="0" err="1" smtClean="0"/>
              <a:t>blueprinted</a:t>
            </a:r>
            <a:r>
              <a:rPr lang="tr-TR" sz="2800" dirty="0" smtClean="0"/>
              <a:t> </a:t>
            </a:r>
            <a:r>
              <a:rPr lang="tr-TR" sz="2800" dirty="0" err="1" smtClean="0"/>
              <a:t>actors</a:t>
            </a:r>
            <a:r>
              <a:rPr lang="tr-TR" sz="2800" dirty="0" smtClean="0"/>
              <a:t>! (</a:t>
            </a:r>
            <a:r>
              <a:rPr lang="tr-TR" sz="2800" dirty="0" err="1" smtClean="0"/>
              <a:t>Use</a:t>
            </a:r>
            <a:r>
              <a:rPr lang="tr-TR" sz="2800" dirty="0" smtClean="0"/>
              <a:t> </a:t>
            </a:r>
            <a:r>
              <a:rPr lang="tr-TR" sz="2800" b="1" dirty="0" err="1" smtClean="0"/>
              <a:t>Add</a:t>
            </a:r>
            <a:r>
              <a:rPr lang="tr-TR" sz="2800" b="1" dirty="0" smtClean="0"/>
              <a:t> </a:t>
            </a:r>
            <a:r>
              <a:rPr lang="tr-TR" sz="2800" b="1" dirty="0" err="1" smtClean="0"/>
              <a:t>Blueprint</a:t>
            </a:r>
            <a:r>
              <a:rPr lang="tr-TR" sz="2800" b="1" dirty="0" smtClean="0"/>
              <a:t>/</a:t>
            </a:r>
            <a:r>
              <a:rPr lang="tr-TR" sz="2800" b="1" dirty="0" err="1" smtClean="0"/>
              <a:t>Script</a:t>
            </a:r>
            <a:r>
              <a:rPr lang="tr-TR" sz="2800" dirty="0" smtClean="0"/>
              <a:t> </a:t>
            </a:r>
            <a:r>
              <a:rPr lang="tr-TR" sz="2800" dirty="0" err="1" smtClean="0"/>
              <a:t>button</a:t>
            </a:r>
            <a:r>
              <a:rPr lang="tr-TR" sz="2800" dirty="0" smtClean="0"/>
              <a:t> in World </a:t>
            </a:r>
            <a:r>
              <a:rPr lang="tr-TR" sz="2800" dirty="0" err="1" smtClean="0"/>
              <a:t>Outliner</a:t>
            </a:r>
            <a:r>
              <a:rPr lang="tr-TR" sz="2800" dirty="0" smtClean="0"/>
              <a:t>)</a:t>
            </a:r>
            <a:endParaRPr lang="en-US" sz="2800" dirty="0"/>
          </a:p>
        </p:txBody>
      </p:sp>
      <p:sp>
        <p:nvSpPr>
          <p:cNvPr id="16" name="Rectangle"/>
          <p:cNvSpPr/>
          <p:nvPr/>
        </p:nvSpPr>
        <p:spPr>
          <a:xfrm>
            <a:off x="1752108" y="4675230"/>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5122"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4123" t="18577" r="34035" b="26686"/>
          <a:stretch/>
        </p:blipFill>
        <p:spPr bwMode="auto">
          <a:xfrm>
            <a:off x="15207916" y="366224"/>
            <a:ext cx="9176084" cy="88727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rotWithShape="1">
          <a:blip r:embed="rId4">
            <a:extLst>
              <a:ext uri="{28A0092B-C50C-407E-A947-70E740481C1C}">
                <a14:useLocalDpi xmlns:a14="http://schemas.microsoft.com/office/drawing/2010/main" val="0"/>
              </a:ext>
            </a:extLst>
          </a:blip>
          <a:srcRect l="68070" t="4440" b="42688"/>
          <a:stretch/>
        </p:blipFill>
        <p:spPr bwMode="auto">
          <a:xfrm>
            <a:off x="11773542" y="6463680"/>
            <a:ext cx="8022416" cy="72510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2382222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he Picture slide"/>
          <p:cNvSpPr txBox="1"/>
          <p:nvPr/>
        </p:nvSpPr>
        <p:spPr>
          <a:xfrm>
            <a:off x="1752108" y="3476507"/>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tr-TR" cap="all" dirty="0" smtClean="0"/>
              <a:t>OVERLAP vs. IGNORE</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5130300"/>
            <a:ext cx="8509001" cy="742767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For all intents </a:t>
            </a:r>
            <a:r>
              <a:rPr lang="en-US" sz="2800" dirty="0" smtClean="0"/>
              <a:t>and</a:t>
            </a:r>
            <a:r>
              <a:rPr lang="tr-TR" sz="2800" dirty="0" smtClean="0"/>
              <a:t> </a:t>
            </a:r>
            <a:r>
              <a:rPr lang="en-US" sz="2800" dirty="0" smtClean="0"/>
              <a:t>purposes</a:t>
            </a:r>
            <a:r>
              <a:rPr lang="en-US" sz="2800" dirty="0"/>
              <a:t>, </a:t>
            </a:r>
            <a:r>
              <a:rPr lang="en-US" sz="2800" b="1" dirty="0"/>
              <a:t>Overlap</a:t>
            </a:r>
            <a:r>
              <a:rPr lang="en-US" sz="2800" dirty="0"/>
              <a:t> and </a:t>
            </a:r>
            <a:r>
              <a:rPr lang="en-US" sz="2800" b="1" dirty="0"/>
              <a:t>Ignore</a:t>
            </a:r>
            <a:r>
              <a:rPr lang="en-US" sz="2800" dirty="0"/>
              <a:t> work exactly the same </a:t>
            </a:r>
            <a:r>
              <a:rPr lang="en-US" sz="2800" b="1" dirty="0"/>
              <a:t>assuming Generate Overlap Events</a:t>
            </a:r>
            <a:r>
              <a:rPr lang="en-US" sz="2800" dirty="0"/>
              <a:t> is disabled. In this case, the sphere is set to overlap or ignore the </a:t>
            </a:r>
            <a:r>
              <a:rPr lang="en-US" sz="2800" dirty="0" smtClean="0"/>
              <a:t>box</a:t>
            </a:r>
            <a:r>
              <a:rPr lang="tr-TR" sz="2800" dirty="0" smtClean="0"/>
              <a:t>.</a:t>
            </a:r>
          </a:p>
          <a:p>
            <a:endParaRPr lang="tr-TR" sz="2800" dirty="0"/>
          </a:p>
          <a:p>
            <a:r>
              <a:rPr lang="en-US" sz="2800" dirty="0"/>
              <a:t>For an overlap to occur, both Actors need to enable </a:t>
            </a:r>
            <a:r>
              <a:rPr lang="en-US" sz="2800" b="1" dirty="0"/>
              <a:t>Generate Overlap Events</a:t>
            </a:r>
            <a:r>
              <a:rPr lang="en-US" sz="2800" dirty="0"/>
              <a:t>. This is for performance. In the case where both the Sphere and the Box want overlaps when we move either the Sphere or the Box, we do an overlap query to see if we need to fire any events.</a:t>
            </a:r>
          </a:p>
          <a:p>
            <a:r>
              <a:rPr lang="en-US" sz="2800" dirty="0"/>
              <a:t>If the Box doesn't want overlaps then when it moves we will not do an overlap query. But now we could be overlapping with the Sphere, and so the Sphere would need to tick and check for overlaps each frame in case someone moved into them</a:t>
            </a:r>
            <a:r>
              <a:rPr lang="en-US" sz="2800" dirty="0" smtClean="0"/>
              <a:t>.</a:t>
            </a:r>
            <a:endParaRPr lang="en-US" sz="2800" dirty="0"/>
          </a:p>
        </p:txBody>
      </p:sp>
      <p:sp>
        <p:nvSpPr>
          <p:cNvPr id="16" name="Rectangle"/>
          <p:cNvSpPr/>
          <p:nvPr/>
        </p:nvSpPr>
        <p:spPr>
          <a:xfrm>
            <a:off x="1752108" y="4675230"/>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6146" name="Picture 2" descr="COL_ignor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50316" y="403083"/>
            <a:ext cx="12673263" cy="6169878"/>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COL_overlapEvent.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50315" y="6842132"/>
            <a:ext cx="12673263" cy="6169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3799996"/>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he Picture slide"/>
          <p:cNvSpPr txBox="1"/>
          <p:nvPr/>
        </p:nvSpPr>
        <p:spPr>
          <a:xfrm>
            <a:off x="1752108" y="3476507"/>
            <a:ext cx="8973592"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algn="l"/>
            <a:r>
              <a:rPr lang="tr-TR" cap="all" dirty="0" smtClean="0"/>
              <a:t>COLLISION ENABLED?</a:t>
            </a:r>
            <a:endParaRPr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5130300"/>
            <a:ext cx="8509001" cy="533479"/>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endParaRPr lang="en-US" sz="2800" dirty="0"/>
          </a:p>
        </p:txBody>
      </p:sp>
      <p:sp>
        <p:nvSpPr>
          <p:cNvPr id="16" name="Rectangle"/>
          <p:cNvSpPr/>
          <p:nvPr/>
        </p:nvSpPr>
        <p:spPr>
          <a:xfrm>
            <a:off x="1752108" y="4675230"/>
            <a:ext cx="86868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pic>
        <p:nvPicPr>
          <p:cNvPr id="7170" name="Picture 2" descr="collProp.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40389" y="5397039"/>
            <a:ext cx="7197030" cy="782955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Tablo 1"/>
          <p:cNvGraphicFramePr>
            <a:graphicFrameLocks noGrp="1"/>
          </p:cNvGraphicFramePr>
          <p:nvPr>
            <p:extLst>
              <p:ext uri="{D42A27DB-BD31-4B8C-83A1-F6EECF244321}">
                <p14:modId xmlns:p14="http://schemas.microsoft.com/office/powerpoint/2010/main" val="1758877187"/>
              </p:ext>
            </p:extLst>
          </p:nvPr>
        </p:nvGraphicFramePr>
        <p:xfrm>
          <a:off x="12166818" y="462281"/>
          <a:ext cx="12217182" cy="12820653"/>
        </p:xfrm>
        <a:graphic>
          <a:graphicData uri="http://schemas.openxmlformats.org/drawingml/2006/table">
            <a:tbl>
              <a:tblPr/>
              <a:tblGrid>
                <a:gridCol w="3892332"/>
                <a:gridCol w="8324850"/>
              </a:tblGrid>
              <a:tr h="0">
                <a:tc>
                  <a:txBody>
                    <a:bodyPr/>
                    <a:lstStyle/>
                    <a:p>
                      <a:pPr algn="l" fontAlgn="t"/>
                      <a:r>
                        <a:rPr lang="tr-TR" sz="3200" b="1" dirty="0" err="1">
                          <a:solidFill>
                            <a:srgbClr val="000000"/>
                          </a:solidFill>
                          <a:effectLst/>
                        </a:rPr>
                        <a:t>Property</a:t>
                      </a:r>
                      <a:endParaRPr lang="tr-TR" sz="3200" b="1" dirty="0">
                        <a:solidFill>
                          <a:srgbClr val="000000"/>
                        </a:solidFill>
                        <a:effectLst/>
                      </a:endParaRPr>
                    </a:p>
                  </a:txBody>
                  <a:tcPr marL="180539" marR="180539" marT="106682" marB="106682">
                    <a:lnL>
                      <a:noFill/>
                    </a:lnL>
                    <a:lnR>
                      <a:noFill/>
                    </a:lnR>
                    <a:lnT>
                      <a:noFill/>
                    </a:lnT>
                    <a:lnB w="9525" cap="flat" cmpd="sng" algn="ctr">
                      <a:solidFill>
                        <a:srgbClr val="C0C0C0"/>
                      </a:solidFill>
                      <a:prstDash val="solid"/>
                      <a:round/>
                      <a:headEnd type="none" w="med" len="med"/>
                      <a:tailEnd type="none" w="med" len="med"/>
                    </a:lnB>
                    <a:solidFill>
                      <a:srgbClr val="D8D8D8"/>
                    </a:solidFill>
                  </a:tcPr>
                </a:tc>
                <a:tc>
                  <a:txBody>
                    <a:bodyPr/>
                    <a:lstStyle/>
                    <a:p>
                      <a:pPr algn="l" fontAlgn="t"/>
                      <a:r>
                        <a:rPr lang="tr-TR" sz="3200" b="1">
                          <a:solidFill>
                            <a:srgbClr val="000000"/>
                          </a:solidFill>
                          <a:effectLst/>
                        </a:rPr>
                        <a:t>Description</a:t>
                      </a:r>
                    </a:p>
                  </a:txBody>
                  <a:tcPr marL="180539" marR="180539" marT="106682" marB="106682">
                    <a:lnL>
                      <a:noFill/>
                    </a:lnL>
                    <a:lnR>
                      <a:noFill/>
                    </a:lnR>
                    <a:lnT>
                      <a:noFill/>
                    </a:lnT>
                    <a:lnB w="9525" cap="flat" cmpd="sng" algn="ctr">
                      <a:solidFill>
                        <a:srgbClr val="C0C0C0"/>
                      </a:solidFill>
                      <a:prstDash val="solid"/>
                      <a:round/>
                      <a:headEnd type="none" w="med" len="med"/>
                      <a:tailEnd type="none" w="med" len="med"/>
                    </a:lnB>
                    <a:solidFill>
                      <a:srgbClr val="D8D8D8"/>
                    </a:solidFill>
                  </a:tcPr>
                </a:tc>
              </a:tr>
              <a:tr h="3397541">
                <a:tc>
                  <a:txBody>
                    <a:bodyPr/>
                    <a:lstStyle/>
                    <a:p>
                      <a:pPr fontAlgn="t"/>
                      <a:r>
                        <a:rPr lang="tr-TR" sz="3200" b="1" dirty="0">
                          <a:effectLst/>
                        </a:rPr>
                        <a:t>No </a:t>
                      </a:r>
                      <a:r>
                        <a:rPr lang="tr-TR" sz="3200" b="1" dirty="0" err="1">
                          <a:effectLst/>
                        </a:rPr>
                        <a:t>Collision</a:t>
                      </a:r>
                      <a:endParaRPr lang="tr-TR" sz="3200" dirty="0">
                        <a:effectLst/>
                      </a:endParaRPr>
                    </a:p>
                  </a:txBody>
                  <a:tcPr marL="180539" marR="180539" marT="106682" marB="106682">
                    <a:lnL>
                      <a:noFill/>
                    </a:lnL>
                    <a:lnR>
                      <a:noFill/>
                    </a:lnR>
                    <a:lnT w="9525" cap="flat" cmpd="sng" algn="ctr">
                      <a:solidFill>
                        <a:srgbClr val="C0C0C0"/>
                      </a:solidFill>
                      <a:prstDash val="solid"/>
                      <a:round/>
                      <a:headEnd type="none" w="med" len="med"/>
                      <a:tailEnd type="none" w="med" len="med"/>
                    </a:lnT>
                    <a:lnB w="9525" cap="flat" cmpd="sng" algn="ctr">
                      <a:solidFill>
                        <a:srgbClr val="C0C0C0"/>
                      </a:solidFill>
                      <a:prstDash val="solid"/>
                      <a:round/>
                      <a:headEnd type="none" w="med" len="med"/>
                      <a:tailEnd type="none" w="med" len="med"/>
                    </a:lnB>
                    <a:solidFill>
                      <a:srgbClr val="FFFFFF"/>
                    </a:solidFill>
                  </a:tcPr>
                </a:tc>
                <a:tc>
                  <a:txBody>
                    <a:bodyPr/>
                    <a:lstStyle/>
                    <a:p>
                      <a:pPr algn="l" fontAlgn="t"/>
                      <a:r>
                        <a:rPr lang="en-US" sz="3200" dirty="0">
                          <a:effectLst/>
                        </a:rPr>
                        <a:t>This body Will have no representation in the physics engine. It cannot be used for spatial queries (</a:t>
                      </a:r>
                      <a:r>
                        <a:rPr lang="en-US" sz="3200" dirty="0" err="1">
                          <a:effectLst/>
                        </a:rPr>
                        <a:t>raycasts</a:t>
                      </a:r>
                      <a:r>
                        <a:rPr lang="en-US" sz="3200" dirty="0">
                          <a:effectLst/>
                        </a:rPr>
                        <a:t>, sweeps, overlaps) or simulation (rigid body, constraints). This setting gives the best performance possible, especially for moving objects.</a:t>
                      </a:r>
                    </a:p>
                  </a:txBody>
                  <a:tcPr marL="180539" marR="180539" marT="106682" marB="106682">
                    <a:lnL>
                      <a:noFill/>
                    </a:lnL>
                    <a:lnR>
                      <a:noFill/>
                    </a:lnR>
                    <a:lnT w="9525" cap="flat" cmpd="sng" algn="ctr">
                      <a:solidFill>
                        <a:srgbClr val="C0C0C0"/>
                      </a:solidFill>
                      <a:prstDash val="solid"/>
                      <a:round/>
                      <a:headEnd type="none" w="med" len="med"/>
                      <a:tailEnd type="none" w="med" len="med"/>
                    </a:lnT>
                    <a:lnB w="9525" cap="flat" cmpd="sng" algn="ctr">
                      <a:solidFill>
                        <a:srgbClr val="C0C0C0"/>
                      </a:solidFill>
                      <a:prstDash val="solid"/>
                      <a:round/>
                      <a:headEnd type="none" w="med" len="med"/>
                      <a:tailEnd type="none" w="med" len="med"/>
                    </a:lnB>
                    <a:solidFill>
                      <a:srgbClr val="FFFFFF"/>
                    </a:solidFill>
                  </a:tcPr>
                </a:tc>
              </a:tr>
              <a:tr h="4152549">
                <a:tc>
                  <a:txBody>
                    <a:bodyPr/>
                    <a:lstStyle/>
                    <a:p>
                      <a:pPr fontAlgn="t"/>
                      <a:r>
                        <a:rPr lang="tr-TR" sz="3200" b="1">
                          <a:effectLst/>
                        </a:rPr>
                        <a:t>Query Only</a:t>
                      </a:r>
                      <a:endParaRPr lang="tr-TR" sz="3200">
                        <a:effectLst/>
                      </a:endParaRPr>
                    </a:p>
                  </a:txBody>
                  <a:tcPr marL="180539" marR="180539" marT="106682" marB="106682">
                    <a:lnL>
                      <a:noFill/>
                    </a:lnL>
                    <a:lnR>
                      <a:noFill/>
                    </a:lnR>
                    <a:lnT w="9525" cap="flat" cmpd="sng" algn="ctr">
                      <a:solidFill>
                        <a:srgbClr val="C0C0C0"/>
                      </a:solidFill>
                      <a:prstDash val="solid"/>
                      <a:round/>
                      <a:headEnd type="none" w="med" len="med"/>
                      <a:tailEnd type="none" w="med" len="med"/>
                    </a:lnT>
                    <a:lnB w="9525" cap="flat" cmpd="sng" algn="ctr">
                      <a:solidFill>
                        <a:srgbClr val="C0C0C0"/>
                      </a:solidFill>
                      <a:prstDash val="solid"/>
                      <a:round/>
                      <a:headEnd type="none" w="med" len="med"/>
                      <a:tailEnd type="none" w="med" len="med"/>
                    </a:lnB>
                    <a:solidFill>
                      <a:srgbClr val="FFFFFF"/>
                    </a:solidFill>
                  </a:tcPr>
                </a:tc>
                <a:tc>
                  <a:txBody>
                    <a:bodyPr/>
                    <a:lstStyle/>
                    <a:p>
                      <a:pPr algn="l" fontAlgn="t"/>
                      <a:r>
                        <a:rPr lang="en-US" sz="3200" dirty="0">
                          <a:effectLst/>
                        </a:rPr>
                        <a:t>This body is used only for spatial queries (</a:t>
                      </a:r>
                      <a:r>
                        <a:rPr lang="en-US" sz="3200" dirty="0" err="1">
                          <a:effectLst/>
                        </a:rPr>
                        <a:t>raycasts</a:t>
                      </a:r>
                      <a:r>
                        <a:rPr lang="en-US" sz="3200" dirty="0">
                          <a:effectLst/>
                        </a:rPr>
                        <a:t>, sweeps, and overlaps). It cannot be used for simulation (rigid body, constraints). This setting is useful for character movement and objects that do not need physical simulation. Some performance gains are made by reducing the data in the physics simulation tree.</a:t>
                      </a:r>
                    </a:p>
                  </a:txBody>
                  <a:tcPr marL="180539" marR="180539" marT="106682" marB="106682">
                    <a:lnL>
                      <a:noFill/>
                    </a:lnL>
                    <a:lnR>
                      <a:noFill/>
                    </a:lnR>
                    <a:lnT w="9525" cap="flat" cmpd="sng" algn="ctr">
                      <a:solidFill>
                        <a:srgbClr val="C0C0C0"/>
                      </a:solidFill>
                      <a:prstDash val="solid"/>
                      <a:round/>
                      <a:headEnd type="none" w="med" len="med"/>
                      <a:tailEnd type="none" w="med" len="med"/>
                    </a:lnT>
                    <a:lnB w="9525" cap="flat" cmpd="sng" algn="ctr">
                      <a:solidFill>
                        <a:srgbClr val="C0C0C0"/>
                      </a:solidFill>
                      <a:prstDash val="solid"/>
                      <a:round/>
                      <a:headEnd type="none" w="med" len="med"/>
                      <a:tailEnd type="none" w="med" len="med"/>
                    </a:lnB>
                    <a:solidFill>
                      <a:srgbClr val="FFFFFF"/>
                    </a:solidFill>
                  </a:tcPr>
                </a:tc>
              </a:tr>
              <a:tr h="2893115">
                <a:tc>
                  <a:txBody>
                    <a:bodyPr/>
                    <a:lstStyle/>
                    <a:p>
                      <a:pPr fontAlgn="t"/>
                      <a:r>
                        <a:rPr lang="tr-TR" sz="3200" b="1" dirty="0" err="1">
                          <a:effectLst/>
                        </a:rPr>
                        <a:t>Physics</a:t>
                      </a:r>
                      <a:r>
                        <a:rPr lang="tr-TR" sz="3200" b="1" dirty="0">
                          <a:effectLst/>
                        </a:rPr>
                        <a:t> </a:t>
                      </a:r>
                      <a:r>
                        <a:rPr lang="tr-TR" sz="3200" b="1" dirty="0" err="1">
                          <a:effectLst/>
                        </a:rPr>
                        <a:t>Only</a:t>
                      </a:r>
                      <a:endParaRPr lang="tr-TR" sz="3200" dirty="0">
                        <a:effectLst/>
                      </a:endParaRPr>
                    </a:p>
                  </a:txBody>
                  <a:tcPr marL="180539" marR="180539" marT="106682" marB="106682">
                    <a:lnL>
                      <a:noFill/>
                    </a:lnL>
                    <a:lnR>
                      <a:noFill/>
                    </a:lnR>
                    <a:lnT w="9525" cap="flat" cmpd="sng" algn="ctr">
                      <a:solidFill>
                        <a:srgbClr val="C0C0C0"/>
                      </a:solidFill>
                      <a:prstDash val="solid"/>
                      <a:round/>
                      <a:headEnd type="none" w="med" len="med"/>
                      <a:tailEnd type="none" w="med" len="med"/>
                    </a:lnT>
                    <a:lnB w="9525" cap="flat" cmpd="sng" algn="ctr">
                      <a:solidFill>
                        <a:srgbClr val="C0C0C0"/>
                      </a:solidFill>
                      <a:prstDash val="solid"/>
                      <a:round/>
                      <a:headEnd type="none" w="med" len="med"/>
                      <a:tailEnd type="none" w="med" len="med"/>
                    </a:lnB>
                    <a:solidFill>
                      <a:srgbClr val="FFFFFF"/>
                    </a:solidFill>
                  </a:tcPr>
                </a:tc>
                <a:tc>
                  <a:txBody>
                    <a:bodyPr/>
                    <a:lstStyle/>
                    <a:p>
                      <a:pPr algn="l" fontAlgn="t"/>
                      <a:r>
                        <a:rPr lang="en-US" sz="3200" dirty="0">
                          <a:effectLst/>
                        </a:rPr>
                        <a:t>This body is only for physics simulation (rigid body, constraints). It cannot be used for spatial queries (</a:t>
                      </a:r>
                      <a:r>
                        <a:rPr lang="en-US" sz="3200" dirty="0" err="1">
                          <a:effectLst/>
                        </a:rPr>
                        <a:t>raycasts</a:t>
                      </a:r>
                      <a:r>
                        <a:rPr lang="en-US" sz="3200" dirty="0">
                          <a:effectLst/>
                        </a:rPr>
                        <a:t>, sweeps, overlaps</a:t>
                      </a:r>
                      <a:r>
                        <a:rPr lang="en-US" sz="3200" dirty="0" smtClean="0">
                          <a:effectLst/>
                        </a:rPr>
                        <a:t>). </a:t>
                      </a:r>
                      <a:r>
                        <a:rPr lang="en-US" sz="3200" dirty="0">
                          <a:effectLst/>
                        </a:rPr>
                        <a:t>Some performance gains are made by reducing the data in the query tree.</a:t>
                      </a:r>
                    </a:p>
                  </a:txBody>
                  <a:tcPr marL="180539" marR="180539" marT="106682" marB="106682">
                    <a:lnL>
                      <a:noFill/>
                    </a:lnL>
                    <a:lnR>
                      <a:noFill/>
                    </a:lnR>
                    <a:lnT w="9525" cap="flat" cmpd="sng" algn="ctr">
                      <a:solidFill>
                        <a:srgbClr val="C0C0C0"/>
                      </a:solidFill>
                      <a:prstDash val="solid"/>
                      <a:round/>
                      <a:headEnd type="none" w="med" len="med"/>
                      <a:tailEnd type="none" w="med" len="med"/>
                    </a:lnT>
                    <a:lnB w="9525" cap="flat" cmpd="sng" algn="ctr">
                      <a:solidFill>
                        <a:srgbClr val="C0C0C0"/>
                      </a:solidFill>
                      <a:prstDash val="solid"/>
                      <a:round/>
                      <a:headEnd type="none" w="med" len="med"/>
                      <a:tailEnd type="none" w="med" len="med"/>
                    </a:lnB>
                    <a:solidFill>
                      <a:srgbClr val="FFFFFF"/>
                    </a:solidFill>
                  </a:tcPr>
                </a:tc>
              </a:tr>
              <a:tr h="1635854">
                <a:tc>
                  <a:txBody>
                    <a:bodyPr/>
                    <a:lstStyle/>
                    <a:p>
                      <a:pPr fontAlgn="t"/>
                      <a:r>
                        <a:rPr lang="tr-TR" sz="3200" b="1">
                          <a:effectLst/>
                        </a:rPr>
                        <a:t>Collision Enabled</a:t>
                      </a:r>
                      <a:endParaRPr lang="tr-TR" sz="3200">
                        <a:effectLst/>
                      </a:endParaRPr>
                    </a:p>
                  </a:txBody>
                  <a:tcPr marL="180539" marR="180539" marT="106682" marB="106682">
                    <a:lnL>
                      <a:noFill/>
                    </a:lnL>
                    <a:lnR>
                      <a:noFill/>
                    </a:lnR>
                    <a:lnT w="9525" cap="flat" cmpd="sng" algn="ctr">
                      <a:solidFill>
                        <a:srgbClr val="C0C0C0"/>
                      </a:solidFill>
                      <a:prstDash val="solid"/>
                      <a:round/>
                      <a:headEnd type="none" w="med" len="med"/>
                      <a:tailEnd type="none" w="med" len="med"/>
                    </a:lnT>
                    <a:lnB>
                      <a:noFill/>
                    </a:lnB>
                    <a:solidFill>
                      <a:srgbClr val="FFFFFF"/>
                    </a:solidFill>
                  </a:tcPr>
                </a:tc>
                <a:tc>
                  <a:txBody>
                    <a:bodyPr/>
                    <a:lstStyle/>
                    <a:p>
                      <a:pPr algn="l" fontAlgn="t"/>
                      <a:r>
                        <a:rPr lang="en-US" sz="3200" dirty="0">
                          <a:effectLst/>
                        </a:rPr>
                        <a:t>This body can be used for both spatial queries (</a:t>
                      </a:r>
                      <a:r>
                        <a:rPr lang="en-US" sz="3200" dirty="0" err="1">
                          <a:effectLst/>
                        </a:rPr>
                        <a:t>raycasts</a:t>
                      </a:r>
                      <a:r>
                        <a:rPr lang="en-US" sz="3200" dirty="0">
                          <a:effectLst/>
                        </a:rPr>
                        <a:t>, sweeps, overlaps) and simulation (rigid body, constraints).</a:t>
                      </a:r>
                    </a:p>
                  </a:txBody>
                  <a:tcPr marL="180539" marR="180539" marT="106682" marB="106682">
                    <a:lnL>
                      <a:noFill/>
                    </a:lnL>
                    <a:lnR>
                      <a:noFill/>
                    </a:lnR>
                    <a:lnT w="9525" cap="flat" cmpd="sng" algn="ctr">
                      <a:solidFill>
                        <a:srgbClr val="C0C0C0"/>
                      </a:solidFill>
                      <a:prstDash val="solid"/>
                      <a:round/>
                      <a:headEnd type="none" w="med" len="med"/>
                      <a:tailEnd type="none" w="med" len="med"/>
                    </a:lnT>
                    <a:lnB>
                      <a:noFill/>
                    </a:lnB>
                    <a:solidFill>
                      <a:srgbClr val="FFFFFF"/>
                    </a:solidFill>
                  </a:tcPr>
                </a:tc>
              </a:tr>
            </a:tbl>
          </a:graphicData>
        </a:graphic>
      </p:graphicFrame>
    </p:spTree>
    <p:extLst>
      <p:ext uri="{BB962C8B-B14F-4D97-AF65-F5344CB8AC3E}">
        <p14:creationId xmlns:p14="http://schemas.microsoft.com/office/powerpoint/2010/main" val="3651043957"/>
      </p:ext>
    </p:extLst>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4B658D4446FD343AD15118B084A31B7" ma:contentTypeVersion="2" ma:contentTypeDescription="Create a new document." ma:contentTypeScope="" ma:versionID="77c9a71710c79362eba28ed6b5fd16ad">
  <xsd:schema xmlns:xsd="http://www.w3.org/2001/XMLSchema" xmlns:xs="http://www.w3.org/2001/XMLSchema" xmlns:p="http://schemas.microsoft.com/office/2006/metadata/properties" xmlns:ns2="c482746a-8868-4fb9-aed1-c4659e1a7e11" targetNamespace="http://schemas.microsoft.com/office/2006/metadata/properties" ma:root="true" ma:fieldsID="120d67ad9f280731399dff41e006842a" ns2:_="">
    <xsd:import namespace="c482746a-8868-4fb9-aed1-c4659e1a7e11"/>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482746a-8868-4fb9-aed1-c4659e1a7e1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D0899A3-5C02-4A29-A571-17FC4DBDF998}"/>
</file>

<file path=customXml/itemProps2.xml><?xml version="1.0" encoding="utf-8"?>
<ds:datastoreItem xmlns:ds="http://schemas.openxmlformats.org/officeDocument/2006/customXml" ds:itemID="{2C6D2B76-1A90-45CD-9BBC-9631341AE92C}"/>
</file>

<file path=customXml/itemProps3.xml><?xml version="1.0" encoding="utf-8"?>
<ds:datastoreItem xmlns:ds="http://schemas.openxmlformats.org/officeDocument/2006/customXml" ds:itemID="{CE7BB818-2100-478A-A2F8-2F10CCA71660}"/>
</file>

<file path=docProps/app.xml><?xml version="1.0" encoding="utf-8"?>
<Properties xmlns="http://schemas.openxmlformats.org/officeDocument/2006/extended-properties" xmlns:vt="http://schemas.openxmlformats.org/officeDocument/2006/docPropsVTypes">
  <TotalTime>5948</TotalTime>
  <Words>986</Words>
  <Application>Microsoft Office PowerPoint</Application>
  <PresentationFormat>Özel</PresentationFormat>
  <Paragraphs>171</Paragraphs>
  <Slides>22</Slides>
  <Notes>2</Notes>
  <HiddenSlides>0</HiddenSlides>
  <MMClips>0</MMClips>
  <ScaleCrop>false</ScaleCrop>
  <HeadingPairs>
    <vt:vector size="4" baseType="variant">
      <vt:variant>
        <vt:lpstr>Tema</vt:lpstr>
      </vt:variant>
      <vt:variant>
        <vt:i4>2</vt:i4>
      </vt:variant>
      <vt:variant>
        <vt:lpstr>Slayt Başlıkları</vt:lpstr>
      </vt:variant>
      <vt:variant>
        <vt:i4>22</vt:i4>
      </vt:variant>
    </vt:vector>
  </HeadingPairs>
  <TitlesOfParts>
    <vt:vector size="24" baseType="lpstr">
      <vt:lpstr>White</vt:lpstr>
      <vt:lpstr>1_Office Theme</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Melanie Nikdel</dc:creator>
  <cp:lastModifiedBy>Galip KARTOGLU</cp:lastModifiedBy>
  <cp:revision>187</cp:revision>
  <dcterms:modified xsi:type="dcterms:W3CDTF">2022-11-21T21:17:22Z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0x010100B4B658D4446FD343AD15118B084A31B7</vt:lpwstr>
  </property>
</Properties>
</file>